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77" r:id="rId5"/>
    <p:sldId id="258" r:id="rId6"/>
    <p:sldId id="278" r:id="rId7"/>
    <p:sldId id="259" r:id="rId8"/>
    <p:sldId id="280" r:id="rId9"/>
    <p:sldId id="260" r:id="rId10"/>
    <p:sldId id="261" r:id="rId11"/>
    <p:sldId id="262" r:id="rId12"/>
    <p:sldId id="282" r:id="rId13"/>
    <p:sldId id="264" r:id="rId14"/>
    <p:sldId id="281" r:id="rId15"/>
    <p:sldId id="265" r:id="rId16"/>
    <p:sldId id="266" r:id="rId17"/>
    <p:sldId id="267" r:id="rId18"/>
    <p:sldId id="268" r:id="rId19"/>
    <p:sldId id="283" r:id="rId20"/>
    <p:sldId id="269" r:id="rId21"/>
    <p:sldId id="284" r:id="rId22"/>
    <p:sldId id="270" r:id="rId23"/>
    <p:sldId id="272" r:id="rId24"/>
    <p:sldId id="273" r:id="rId25"/>
    <p:sldId id="274" r:id="rId26"/>
    <p:sldId id="286" r:id="rId27"/>
    <p:sldId id="275" r:id="rId28"/>
  </p:sldIdLst>
  <p:sldSz cx="12192000" cy="6858000"/>
  <p:notesSz cx="6858000" cy="9144000"/>
  <p:defaultTextStyle>
    <a:defPPr>
      <a:defRPr lang="fr-T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E0310E-6A07-55AF-F633-7B3D2219BEBF}" v="1" dt="2024-07-15T21:54:50.849"/>
    <p1510:client id="{3CA00549-06B8-273E-F494-7B7D252441F2}" v="2" dt="2024-07-15T11:32:26.279"/>
    <p1510:client id="{B8771282-7FE0-C4EA-466D-33ABE4889A9A}" v="3" dt="2024-07-15T23:00:24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8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2CDC4D-3E5C-C42D-0CA4-65FA5D78A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539A55-656D-AC99-F0B6-7D64A9E33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T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78B1432-0103-C19E-5E09-D0E99CBBC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990641-3FBC-3678-D663-8DB5929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0C7792-EAEC-E120-BA16-E153CA36A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220877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4E420F-7724-F840-8C4B-61DB22101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0FAA894-D064-BC7C-377F-03BC9BD87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D67D3C-7D0C-F79B-27A8-54984A5B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41AB43-B466-CC3C-1E2F-3A1C7D6B5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ED5BC4-1A31-CF32-AE3C-CE156F33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3408485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6C0135-B6AA-3302-6F01-AD16AD4884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0B5F4A5-479A-E58F-2DB2-9C27F09A2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43C51E-49C0-0F02-CB98-33BA3313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D6B1E-0DDB-57E6-0FBA-5DF6F47E9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FBEC64-D8BE-8595-FF58-D6AE34EFD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264874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r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FBE903-9B17-D634-B220-F279317E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29BC57-E9D9-F761-233F-82649C955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7D5793-94CC-F767-F6FA-FE02CBC09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50E57A-7425-44E7-29D2-C9FC7C481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BA9255-E38C-2BDB-A93F-E0CB3D37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640255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C5393-594C-06C6-62BC-75392559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52A73E-0655-6A3D-DF4B-2B43AD810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F75F15-FE72-5449-01B5-B68017DB4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B8F344-68EA-0F95-2448-357322810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B18A33F-329D-4015-06CD-A26B6A9F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320298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D5BCFE-5B91-8B80-7C68-98099A1EA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FD491C-E398-6090-2F33-32B8170ED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188F93-0E88-B28C-B7AA-5341248F3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3597E5-302F-8CA2-9985-FE347524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4973C3-DE8C-C990-BC2D-481C916E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272910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31987F-6E06-6C65-E8A1-F37FE0A9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8CF001-1933-9589-85FB-D2235E881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G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9CDB9D-E73E-8D43-70A6-4F830AF53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G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81C572-145D-3F44-0BF3-AC167FBA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E6D340-5942-BEC6-660D-75FDD7466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010C66-E897-660D-468E-EC639CA6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1929078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62C93-0F85-0C78-26BE-7D4E885F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BC5091-EF48-8F0A-B12C-FB9390A50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2C2A31-CE1C-E6E3-702D-3BD969BE3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G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3BBAF97-AB22-64C4-503A-528308AFCD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BB64DEC-E435-E4B0-EEF9-186F7A78A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G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907FA07-F7C6-2FE7-2BA5-BF95008E7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5EFD0FE-9CCE-6113-3CDA-DEDEF882A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7BCF84E-528F-277D-64D4-E30DC2D1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103373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C6A8F4-05A6-7305-1312-AA7EB9794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A85906E-52F9-6646-AB65-368074D60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8CFBFB9-0A48-92A6-BD71-C8E3D5C5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BB69FC-1D26-78A4-9557-7F49F657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3126010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0CE894C-5144-2790-F456-924F632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2C5C92-44F3-0DE4-E057-AFF442C6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B08D6F-057C-E4C6-D754-9A64D4C6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1309542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86D85-4D12-62A2-AEE1-5904867E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3A7F71-AC44-1E3F-F18C-E2B0C4AEC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0B9BE6F-E610-8D17-4BE2-6AACC7366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59CCA3-B99E-451D-2866-F5D51D210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0EE188-A3BC-5805-1BA4-687934AD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4F6253-4502-95E9-D41A-8B53FF58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2227126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AB9E35-9E2F-3C00-30F8-8F14AF52D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8BFB021-DEDD-C6AC-A3AD-DEBF64466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TG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E999DA0-87C9-FC8A-B986-8DDA7F91E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1207F1-1848-F389-15B0-DE23EE2CB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B8C778-3CD8-0D0A-64D9-8A1BB236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G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1E09C7E-F872-18F3-F7A0-2E068675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174087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739C971-A113-6285-34C8-1D1F7778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TG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3D2E7D-B842-9789-B0CB-10B050D2C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TG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D9D9CAA-B202-B856-3F7C-B9804D454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9EEBF-AD39-42D7-AE6F-B42C132B3EE7}" type="datetimeFigureOut">
              <a:rPr lang="fr-TG" smtClean="0"/>
              <a:t>20/09/2024</a:t>
            </a:fld>
            <a:endParaRPr lang="fr-TG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024F19-565E-4315-771F-316D11FC24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TG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26F16D-B9E3-E534-0502-956C825AA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63A4A-9EDC-4234-A70E-EA6B24774553}" type="slidenum">
              <a:rPr lang="fr-TG" smtClean="0"/>
              <a:t>‹N°›</a:t>
            </a:fld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2982849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T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duinoecia.com.br/2014/06/arduino-display-lcd-20x4.html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esenchufados.net/premium-light-los-productos-de-iluminacion-a-prueba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atedu.github.io/escornabots-curso/chapter1/buzzer-5v.html" TargetMode="External"/><Relationship Id="rId7" Type="http://schemas.openxmlformats.org/officeDocument/2006/relationships/hyperlink" Target="https://www.comptoir-hardware.com/actus/refroidissement/44531-phanteks-t30-ultimate-le-nouveau-roi-du-ventilateur-tres-polyvalent-.html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hyperlink" Target="https://dieteticien.eu/?Informatique___Ventilateur_pour_RaspBerry_Pi3" TargetMode="Externa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sti2d.ecolelamache.org/les_breadboard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funduino.de/nr-15-relaisshield" TargetMode="External"/><Relationship Id="rId3" Type="http://schemas.openxmlformats.org/officeDocument/2006/relationships/hyperlink" Target="http://sti2d.ecolelamache.org/les_breadboard.html" TargetMode="External"/><Relationship Id="rId7" Type="http://schemas.openxmlformats.org/officeDocument/2006/relationships/image" Target="../media/image14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www.arduinoecia.com.br/2013/02/modulo-rele-arduino.html" TargetMode="Externa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2014/10/14/mettre-le-big-data-au-travail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duperrin.com/2017/09/14/securite-privacy-donnees/" TargetMode="Externa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onceelrelajado.com/5-tips-de-google-sheet-que-necesitas-conocer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commons.wikimedia.org/wiki/file:excel_chart.png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bhas.com/2017/01/how-did-you-arrive-at-that-conclusion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using-ble-functionality-esp32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using-ble-functionality-esp32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tronics-lab.com/project/arduino-weather-station-using-dht11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F665AA-EB5D-31D6-9E87-EA64D2E80C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fr-FR" sz="4800">
                <a:solidFill>
                  <a:srgbClr val="FFFFFF"/>
                </a:solidFill>
              </a:rPr>
              <a:t>Étude d'un Système d'Acquisition, d'Analyse de Signaux et de Détection de Défauts</a:t>
            </a:r>
            <a:endParaRPr lang="fr-TG" sz="480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F62EA3-6178-7993-FC9B-F4B4248C5E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fr-FR"/>
              <a:t>Arduino, ESP32, DHT11, LCD, LEDs, Interrupteurs</a:t>
            </a:r>
            <a:endParaRPr lang="fr-TG"/>
          </a:p>
        </p:txBody>
      </p:sp>
    </p:spTree>
    <p:extLst>
      <p:ext uri="{BB962C8B-B14F-4D97-AF65-F5344CB8AC3E}">
        <p14:creationId xmlns:p14="http://schemas.microsoft.com/office/powerpoint/2010/main" val="2238925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Appareils électroniques, texte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70204344-2BF1-C95D-1577-20191C376A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068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A75937-6A05-0FCB-9BCE-243BFD482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1476692"/>
            <a:ext cx="3973385" cy="195236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err="1"/>
              <a:t>Écran</a:t>
            </a:r>
            <a:r>
              <a:rPr lang="en-US" sz="4800"/>
              <a:t> LCD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3DC9EE-9686-CD4A-22F8-7AD8833B5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229" y="3824102"/>
            <a:ext cx="3973386" cy="198852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err="1"/>
              <a:t>Utilisé</a:t>
            </a:r>
            <a:r>
              <a:rPr lang="en-US" sz="2400"/>
              <a:t> dans pour </a:t>
            </a:r>
            <a:r>
              <a:rPr lang="en-US" sz="2400" err="1"/>
              <a:t>l'affichage</a:t>
            </a:r>
            <a:r>
              <a:rPr lang="en-US" sz="2400"/>
              <a:t> des données </a:t>
            </a:r>
            <a:r>
              <a:rPr lang="en-US" sz="2400" err="1"/>
              <a:t>collectées</a:t>
            </a:r>
            <a:r>
              <a:rPr lang="en-US" sz="2400"/>
              <a:t> par le DHT11 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142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8D21D3-6D25-9CC8-331D-FA48BEFB8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34" y="4040791"/>
            <a:ext cx="5221202" cy="21306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kern="1200">
                <a:latin typeface="+mj-lt"/>
                <a:ea typeface="+mj-ea"/>
                <a:cs typeface="+mj-cs"/>
              </a:rPr>
              <a:t>LEDs</a:t>
            </a:r>
            <a:r>
              <a:rPr lang="en-US" sz="2800"/>
              <a:t> </a:t>
            </a:r>
            <a:r>
              <a:rPr lang="en-US" sz="2800" err="1"/>
              <a:t>utilisés</a:t>
            </a:r>
            <a:r>
              <a:rPr lang="en-US" sz="2800"/>
              <a:t> pour signaler </a:t>
            </a:r>
            <a:r>
              <a:rPr lang="en-US" sz="2800" err="1"/>
              <a:t>l'état</a:t>
            </a:r>
            <a:r>
              <a:rPr lang="en-US" sz="2800"/>
              <a:t> de </a:t>
            </a:r>
            <a:r>
              <a:rPr lang="en-US" sz="2800" err="1"/>
              <a:t>fonctionnement</a:t>
            </a:r>
            <a:r>
              <a:rPr lang="en-US" sz="2800"/>
              <a:t> du </a:t>
            </a:r>
            <a:r>
              <a:rPr lang="en-US" sz="2800" err="1"/>
              <a:t>système</a:t>
            </a:r>
            <a:r>
              <a:rPr lang="en-US" sz="2800"/>
              <a:t> </a:t>
            </a:r>
            <a:endParaRPr lang="fr-FR">
              <a:ea typeface="+mj-ea"/>
              <a:cs typeface="+mj-cs"/>
            </a:endParaRP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C3E4A77D-8206-2C88-8F45-D32641ACD65C}"/>
              </a:ext>
            </a:extLst>
          </p:cNvPr>
          <p:cNvSpPr txBox="1">
            <a:spLocks/>
          </p:cNvSpPr>
          <p:nvPr/>
        </p:nvSpPr>
        <p:spPr>
          <a:xfrm>
            <a:off x="881333" y="747323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2800" err="1">
                <a:latin typeface="+mn-lt"/>
                <a:ea typeface="+mn-ea"/>
                <a:cs typeface="+mn-cs"/>
              </a:rPr>
              <a:t>Interrupteur</a:t>
            </a:r>
            <a:r>
              <a:rPr lang="en-US" sz="2800">
                <a:latin typeface="+mn-lt"/>
                <a:ea typeface="+mn-ea"/>
                <a:cs typeface="+mn-cs"/>
              </a:rPr>
              <a:t> simple   </a:t>
            </a:r>
            <a:r>
              <a:rPr lang="en-US" sz="2800" err="1">
                <a:latin typeface="+mn-lt"/>
                <a:ea typeface="+mn-ea"/>
                <a:cs typeface="+mn-cs"/>
              </a:rPr>
              <a:t>allumage</a:t>
            </a:r>
            <a:r>
              <a:rPr lang="en-US" sz="2800">
                <a:latin typeface="+mn-lt"/>
                <a:ea typeface="+mn-ea"/>
                <a:cs typeface="+mn-cs"/>
              </a:rPr>
              <a:t> </a:t>
            </a:r>
            <a:r>
              <a:rPr lang="en-US" sz="2800" err="1">
                <a:latin typeface="+mn-lt"/>
                <a:ea typeface="+mn-ea"/>
                <a:cs typeface="+mn-cs"/>
              </a:rPr>
              <a:t>ayant</a:t>
            </a:r>
            <a:r>
              <a:rPr lang="en-US" sz="2800">
                <a:latin typeface="+mn-lt"/>
                <a:ea typeface="+mn-ea"/>
                <a:cs typeface="+mn-cs"/>
              </a:rPr>
              <a:t> pour </a:t>
            </a:r>
            <a:r>
              <a:rPr lang="en-US" sz="2800" err="1">
                <a:latin typeface="+mn-lt"/>
                <a:ea typeface="+mn-ea"/>
                <a:cs typeface="+mn-cs"/>
              </a:rPr>
              <a:t>rôle</a:t>
            </a:r>
            <a:r>
              <a:rPr lang="en-US" sz="2800">
                <a:latin typeface="+mn-lt"/>
                <a:ea typeface="+mn-ea"/>
                <a:cs typeface="+mn-cs"/>
              </a:rPr>
              <a:t> de </a:t>
            </a:r>
            <a:r>
              <a:rPr lang="en-US" sz="2800" err="1">
                <a:latin typeface="+mn-lt"/>
                <a:ea typeface="+mn-ea"/>
                <a:cs typeface="+mn-cs"/>
              </a:rPr>
              <a:t>mettre</a:t>
            </a:r>
            <a:r>
              <a:rPr lang="en-US" sz="2800">
                <a:latin typeface="+mn-lt"/>
                <a:ea typeface="+mn-ea"/>
                <a:cs typeface="+mn-cs"/>
              </a:rPr>
              <a:t> </a:t>
            </a:r>
            <a:r>
              <a:rPr lang="en-US" sz="2800" err="1">
                <a:latin typeface="+mn-lt"/>
                <a:ea typeface="+mn-ea"/>
                <a:cs typeface="+mn-cs"/>
              </a:rPr>
              <a:t>en</a:t>
            </a:r>
            <a:r>
              <a:rPr lang="en-US" sz="2800">
                <a:latin typeface="+mn-lt"/>
                <a:ea typeface="+mn-ea"/>
                <a:cs typeface="+mn-cs"/>
              </a:rPr>
              <a:t> </a:t>
            </a:r>
            <a:r>
              <a:rPr lang="en-US" sz="2800" err="1">
                <a:latin typeface="+mn-lt"/>
                <a:ea typeface="+mn-ea"/>
                <a:cs typeface="+mn-cs"/>
              </a:rPr>
              <a:t>marche</a:t>
            </a:r>
            <a:r>
              <a:rPr lang="en-US" sz="2800">
                <a:latin typeface="+mn-lt"/>
                <a:ea typeface="+mn-ea"/>
                <a:cs typeface="+mn-cs"/>
              </a:rPr>
              <a:t> le </a:t>
            </a:r>
            <a:r>
              <a:rPr lang="en-US" sz="2800" err="1">
                <a:latin typeface="+mn-lt"/>
                <a:ea typeface="+mn-ea"/>
                <a:cs typeface="+mn-cs"/>
              </a:rPr>
              <a:t>système</a:t>
            </a:r>
            <a:r>
              <a:rPr lang="en-US" sz="2800">
                <a:latin typeface="+mn-lt"/>
                <a:ea typeface="+mn-ea"/>
                <a:cs typeface="+mn-cs"/>
              </a:rPr>
              <a:t> de </a:t>
            </a:r>
            <a:r>
              <a:rPr lang="en-US" sz="2800" err="1">
                <a:latin typeface="+mn-lt"/>
                <a:ea typeface="+mn-ea"/>
                <a:cs typeface="+mn-cs"/>
              </a:rPr>
              <a:t>refroidissement</a:t>
            </a:r>
            <a:r>
              <a:rPr lang="en-US" sz="2800">
                <a:latin typeface="+mn-lt"/>
                <a:ea typeface="+mn-ea"/>
                <a:cs typeface="+mn-cs"/>
              </a:rPr>
              <a:t> </a:t>
            </a:r>
            <a:endParaRPr lang="en-US" sz="2800">
              <a:latin typeface="Calibri"/>
              <a:ea typeface="+mn-ea"/>
              <a:cs typeface="Calibri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tube, intérieur&#10;&#10;Description générée automatiquement">
            <a:extLst>
              <a:ext uri="{FF2B5EF4-FFF2-40B4-BE49-F238E27FC236}">
                <a16:creationId xmlns:a16="http://schemas.microsoft.com/office/drawing/2014/main" id="{96F787D2-0FDD-426F-DAD8-BD9322DC1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561" r="15434" b="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3" name="Arc 22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Interrupteur Simple Allumage - Gamme Phénicia | Alpha by STIEL">
            <a:extLst>
              <a:ext uri="{FF2B5EF4-FFF2-40B4-BE49-F238E27FC236}">
                <a16:creationId xmlns:a16="http://schemas.microsoft.com/office/drawing/2014/main" id="{1568D21D-349F-273E-F0B5-A4190E4FF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" r="1284" b="2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231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3684CCF-CEBB-4D8E-A366-95E43D4C7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336C9F-505F-CD93-F2E4-D8DEF063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Arial Black"/>
              </a:rPr>
              <a:t>Fan et buzzer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0CD3A5-06E1-0672-A0B0-A09E62D5C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493346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Le </a:t>
            </a:r>
            <a:r>
              <a:rPr lang="en-US" err="1"/>
              <a:t>rôle</a:t>
            </a:r>
            <a:r>
              <a:rPr lang="en-US"/>
              <a:t> du </a:t>
            </a:r>
            <a:r>
              <a:rPr lang="en-US" err="1"/>
              <a:t>ventilateur</a:t>
            </a:r>
            <a:r>
              <a:rPr lang="en-US"/>
              <a:t> </a:t>
            </a:r>
            <a:r>
              <a:rPr lang="en-US" err="1"/>
              <a:t>est</a:t>
            </a:r>
            <a:r>
              <a:rPr lang="en-US"/>
              <a:t> de </a:t>
            </a:r>
            <a:r>
              <a:rPr lang="en-US" err="1"/>
              <a:t>dissiper</a:t>
            </a:r>
            <a:r>
              <a:rPr lang="en-US"/>
              <a:t> la </a:t>
            </a:r>
            <a:r>
              <a:rPr lang="en-US" err="1"/>
              <a:t>chaleur</a:t>
            </a:r>
            <a:r>
              <a:rPr lang="en-US"/>
              <a:t> et de </a:t>
            </a:r>
            <a:r>
              <a:rPr lang="en-US" err="1"/>
              <a:t>dimunier</a:t>
            </a:r>
            <a:r>
              <a:rPr lang="en-US"/>
              <a:t> la </a:t>
            </a:r>
            <a:r>
              <a:rPr lang="en-US" err="1"/>
              <a:t>température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cas</a:t>
            </a:r>
            <a:r>
              <a:rPr lang="en-US"/>
              <a:t> de </a:t>
            </a:r>
            <a:r>
              <a:rPr lang="en-US" err="1"/>
              <a:t>surchauffe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d'élevation</a:t>
            </a:r>
            <a:r>
              <a:rPr lang="en-US"/>
              <a:t> de la </a:t>
            </a:r>
            <a:r>
              <a:rPr lang="en-US" err="1"/>
              <a:t>température</a:t>
            </a:r>
            <a:r>
              <a:rPr lang="en-US"/>
              <a:t>. Le buzzer </a:t>
            </a:r>
            <a:r>
              <a:rPr lang="en-US" err="1"/>
              <a:t>joue</a:t>
            </a:r>
            <a:r>
              <a:rPr lang="en-US"/>
              <a:t> un </a:t>
            </a:r>
            <a:r>
              <a:rPr lang="en-US" err="1"/>
              <a:t>rôle</a:t>
            </a:r>
            <a:r>
              <a:rPr lang="en-US"/>
              <a:t> </a:t>
            </a:r>
            <a:r>
              <a:rPr lang="en-US" err="1"/>
              <a:t>d'alerteur</a:t>
            </a:r>
            <a:r>
              <a:rPr lang="en-US"/>
              <a:t> </a:t>
            </a:r>
            <a:r>
              <a:rPr lang="en-US" err="1"/>
              <a:t>lorsque</a:t>
            </a:r>
            <a:r>
              <a:rPr lang="en-US"/>
              <a:t> la </a:t>
            </a:r>
            <a:r>
              <a:rPr lang="en-US" err="1"/>
              <a:t>température</a:t>
            </a:r>
            <a:r>
              <a:rPr lang="en-US"/>
              <a:t> </a:t>
            </a:r>
            <a:r>
              <a:rPr lang="en-US" err="1"/>
              <a:t>dépasse</a:t>
            </a:r>
            <a:r>
              <a:rPr lang="en-US"/>
              <a:t> un </a:t>
            </a:r>
            <a:r>
              <a:rPr lang="en-US" err="1"/>
              <a:t>seuil</a:t>
            </a:r>
            <a:r>
              <a:rPr lang="en-US"/>
              <a:t>. </a:t>
            </a:r>
            <a:endParaRPr lang="fr-FR"/>
          </a:p>
        </p:txBody>
      </p:sp>
      <p:pic>
        <p:nvPicPr>
          <p:cNvPr id="19" name="Image 18" descr="Une image contenant cylindre&#10;&#10;Description générée automatiquement">
            <a:extLst>
              <a:ext uri="{FF2B5EF4-FFF2-40B4-BE49-F238E27FC236}">
                <a16:creationId xmlns:a16="http://schemas.microsoft.com/office/drawing/2014/main" id="{31BECAFD-E32C-A08C-20B5-3E9D20153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15" r="18402" b="3"/>
          <a:stretch/>
        </p:blipFill>
        <p:spPr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 descr="Une image contenant appareil, fan, Ventilateur mécanique, Appareils électroniques&#10;&#10;Description générée automatiquement">
            <a:extLst>
              <a:ext uri="{FF2B5EF4-FFF2-40B4-BE49-F238E27FC236}">
                <a16:creationId xmlns:a16="http://schemas.microsoft.com/office/drawing/2014/main" id="{EBEAAF1B-6E37-3749-6B7A-DD20647F25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2249" r="-4" b="-4"/>
          <a:stretch/>
        </p:blipFill>
        <p:spPr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14" name="Image 13" descr="Une image contenant appareil, fan, Ventilateur mécanique, Ventilateur&#10;&#10;Description générée automatiquement">
            <a:extLst>
              <a:ext uri="{FF2B5EF4-FFF2-40B4-BE49-F238E27FC236}">
                <a16:creationId xmlns:a16="http://schemas.microsoft.com/office/drawing/2014/main" id="{218C2483-1ADB-F139-3D17-541CD3B295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418" r="28895" b="4"/>
          <a:stretch/>
        </p:blipFill>
        <p:spPr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405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336C9F-505F-CD93-F2E4-D8DEF063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latin typeface="+mj-lt"/>
                <a:ea typeface="+mj-ea"/>
                <a:cs typeface="+mj-cs"/>
              </a:rPr>
              <a:t>Breadboard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0CD3A5-06E1-0672-A0B0-A09E62D5C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/>
              <a:t>Utilisée</a:t>
            </a:r>
            <a:r>
              <a:rPr lang="en-US" kern="1200">
                <a:latin typeface="+mn-lt"/>
                <a:ea typeface="+mn-ea"/>
                <a:cs typeface="+mn-cs"/>
              </a:rPr>
              <a:t> pour le </a:t>
            </a:r>
            <a:r>
              <a:rPr lang="en-US" err="1"/>
              <a:t>cablâge</a:t>
            </a:r>
            <a:r>
              <a:rPr lang="en-US" kern="1200">
                <a:latin typeface="+mn-lt"/>
                <a:ea typeface="+mn-ea"/>
                <a:cs typeface="+mn-cs"/>
              </a:rPr>
              <a:t> de </a:t>
            </a:r>
            <a:r>
              <a:rPr lang="en-US" kern="1200" err="1">
                <a:latin typeface="+mn-lt"/>
                <a:ea typeface="+mn-ea"/>
                <a:cs typeface="+mn-cs"/>
              </a:rPr>
              <a:t>l'ensemble</a:t>
            </a:r>
            <a:r>
              <a:rPr lang="en-US" kern="1200">
                <a:latin typeface="+mn-lt"/>
                <a:ea typeface="+mn-ea"/>
                <a:cs typeface="+mn-cs"/>
              </a:rPr>
              <a:t> du </a:t>
            </a:r>
            <a:r>
              <a:rPr lang="en-US" kern="1200" err="1">
                <a:latin typeface="+mn-lt"/>
                <a:ea typeface="+mn-ea"/>
                <a:cs typeface="+mn-cs"/>
              </a:rPr>
              <a:t>système</a:t>
            </a:r>
            <a:r>
              <a:rPr lang="en-US" kern="1200"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7CB678-911E-8CF8-1323-15D87F258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0608" y="2633472"/>
            <a:ext cx="10867736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3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9336C9F-505F-CD93-F2E4-D8DEF063C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 err="1"/>
              <a:t>Relais</a:t>
            </a:r>
            <a:endParaRPr lang="en-US" sz="48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0CD3A5-06E1-0672-A0B0-A09E62D5C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/>
              <a:t>Utilisée</a:t>
            </a:r>
            <a:r>
              <a:rPr lang="en-US" kern="1200">
                <a:latin typeface="+mn-lt"/>
                <a:ea typeface="+mn-ea"/>
                <a:cs typeface="+mn-cs"/>
              </a:rPr>
              <a:t> pour le </a:t>
            </a:r>
            <a:r>
              <a:rPr lang="en-US" err="1"/>
              <a:t>cablâge</a:t>
            </a:r>
            <a:r>
              <a:rPr lang="en-US" kern="1200">
                <a:latin typeface="+mn-lt"/>
                <a:ea typeface="+mn-ea"/>
                <a:cs typeface="+mn-cs"/>
              </a:rPr>
              <a:t> de </a:t>
            </a:r>
            <a:r>
              <a:rPr lang="en-US" kern="1200" err="1">
                <a:latin typeface="+mn-lt"/>
                <a:ea typeface="+mn-ea"/>
                <a:cs typeface="+mn-cs"/>
              </a:rPr>
              <a:t>l'ensemble</a:t>
            </a:r>
            <a:r>
              <a:rPr lang="en-US" kern="1200">
                <a:latin typeface="+mn-lt"/>
                <a:ea typeface="+mn-ea"/>
                <a:cs typeface="+mn-cs"/>
              </a:rPr>
              <a:t> du </a:t>
            </a:r>
            <a:r>
              <a:rPr lang="en-US" kern="1200" err="1">
                <a:latin typeface="+mn-lt"/>
                <a:ea typeface="+mn-ea"/>
                <a:cs typeface="+mn-cs"/>
              </a:rPr>
              <a:t>système</a:t>
            </a:r>
            <a:r>
              <a:rPr lang="en-US" kern="1200"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7CB678-911E-8CF8-1323-15D87F258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0608" y="3420630"/>
            <a:ext cx="10867736" cy="279919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85FCB64-2CE7-B2EC-F224-3A15BEB299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55" y="1505242"/>
            <a:ext cx="12175090" cy="53527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9E74498-98F4-76A3-9F16-7A64ADCDEBBD}"/>
              </a:ext>
            </a:extLst>
          </p:cNvPr>
          <p:cNvSpPr txBox="1"/>
          <p:nvPr/>
        </p:nvSpPr>
        <p:spPr>
          <a:xfrm>
            <a:off x="8455" y="6858000"/>
            <a:ext cx="12175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TG" sz="900">
                <a:hlinkClick r:id="rId5" tooltip="https://www.arduinoecia.com.br/2013/02/modulo-rele-arduino.html"/>
              </a:rPr>
              <a:t>Cette photo</a:t>
            </a:r>
            <a:r>
              <a:rPr lang="fr-TG" sz="900"/>
              <a:t> par Auteur inconnu est soumise à la licence </a:t>
            </a:r>
            <a:r>
              <a:rPr lang="fr-TG" sz="900">
                <a:hlinkClick r:id="rId6" tooltip="https://creativecommons.org/licenses/by-sa/3.0/"/>
              </a:rPr>
              <a:t>CC BY-SA</a:t>
            </a:r>
            <a:endParaRPr lang="fr-TG" sz="9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46541AE-44A0-F395-56A9-66AE96CEBE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817250" y="3001872"/>
            <a:ext cx="2857500" cy="16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D7F307E1-26FA-4252-94D1-9711C451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logiciel, Page web, Site web&#10;&#10;Description générée automatiquement">
            <a:extLst>
              <a:ext uri="{FF2B5EF4-FFF2-40B4-BE49-F238E27FC236}">
                <a16:creationId xmlns:a16="http://schemas.microsoft.com/office/drawing/2014/main" id="{5FFA86F3-1722-A4D5-FB46-8F4B7A085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49" r="-2" b="12117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4" name="Image 3" descr="Programmation de données sur un moniteur d’ordinateur">
            <a:extLst>
              <a:ext uri="{FF2B5EF4-FFF2-40B4-BE49-F238E27FC236}">
                <a16:creationId xmlns:a16="http://schemas.microsoft.com/office/drawing/2014/main" id="{535343C7-89AF-6C73-444D-34D073D8F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42"/>
          <a:stretch/>
        </p:blipFill>
        <p:spPr>
          <a:xfrm>
            <a:off x="8530121" y="3456433"/>
            <a:ext cx="3661880" cy="3401568"/>
          </a:xfrm>
          <a:custGeom>
            <a:avLst/>
            <a:gdLst/>
            <a:ahLst/>
            <a:cxnLst/>
            <a:rect l="l" t="t" r="r" b="b"/>
            <a:pathLst>
              <a:path w="3661880" h="3401568">
                <a:moveTo>
                  <a:pt x="774544" y="0"/>
                </a:moveTo>
                <a:lnTo>
                  <a:pt x="3661880" y="0"/>
                </a:lnTo>
                <a:lnTo>
                  <a:pt x="3661880" y="3401568"/>
                </a:lnTo>
                <a:lnTo>
                  <a:pt x="0" y="3401568"/>
                </a:lnTo>
                <a:lnTo>
                  <a:pt x="104462" y="3186501"/>
                </a:lnTo>
                <a:cubicBezTo>
                  <a:pt x="492537" y="2345513"/>
                  <a:pt x="732594" y="1346092"/>
                  <a:pt x="769909" y="268359"/>
                </a:cubicBezTo>
                <a:close/>
              </a:path>
            </a:pathLst>
          </a:custGeom>
        </p:spPr>
      </p:pic>
      <p:pic>
        <p:nvPicPr>
          <p:cNvPr id="6" name="Image 5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D82F1A51-2E15-B0FB-AB79-CBA36B8283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19" r="32252"/>
          <a:stretch/>
        </p:blipFill>
        <p:spPr>
          <a:xfrm>
            <a:off x="5168353" y="3456432"/>
            <a:ext cx="4064598" cy="3401568"/>
          </a:xfrm>
          <a:custGeom>
            <a:avLst/>
            <a:gdLst/>
            <a:ahLst/>
            <a:cxnLst/>
            <a:rect l="l" t="t" r="r" b="b"/>
            <a:pathLst>
              <a:path w="4064598" h="3401568">
                <a:moveTo>
                  <a:pt x="749132" y="0"/>
                </a:moveTo>
                <a:lnTo>
                  <a:pt x="4064598" y="0"/>
                </a:lnTo>
                <a:lnTo>
                  <a:pt x="4059963" y="268360"/>
                </a:lnTo>
                <a:cubicBezTo>
                  <a:pt x="4022649" y="1346093"/>
                  <a:pt x="3782591" y="2345514"/>
                  <a:pt x="3394516" y="3186502"/>
                </a:cubicBezTo>
                <a:lnTo>
                  <a:pt x="3290055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398DFB7A-5FB9-4FBB-8BD1-0DBC6A365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7" name="Freeform: Shape 56">
            <a:extLst>
              <a:ext uri="{FF2B5EF4-FFF2-40B4-BE49-F238E27FC236}">
                <a16:creationId xmlns:a16="http://schemas.microsoft.com/office/drawing/2014/main" id="{357E4EC5-5150-4D8A-B97F-668E9075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7D6F77-5083-6F91-686D-AF090104D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6546979" cy="145495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571500" indent="-571500">
              <a:buFont typeface="Wingdings"/>
              <a:buChar char="v"/>
            </a:pPr>
            <a:r>
              <a:rPr lang="en-US" sz="4800" kern="1200">
                <a:latin typeface="Arial Black"/>
              </a:rPr>
              <a:t>Architecture </a:t>
            </a:r>
            <a:r>
              <a:rPr lang="en-US" sz="4800" kern="1200" err="1">
                <a:latin typeface="Arial Black"/>
              </a:rPr>
              <a:t>logiciel</a:t>
            </a:r>
            <a:endParaRPr lang="fr-FR" sz="4800" err="1">
              <a:latin typeface="Arial Black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A5DD8E-376B-2B39-6877-FDAB08ED7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2514600"/>
            <a:ext cx="4922338" cy="3666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/>
              <a:t>Pour </a:t>
            </a:r>
            <a:r>
              <a:rPr lang="en-US" err="1"/>
              <a:t>ce</a:t>
            </a:r>
            <a:r>
              <a:rPr lang="en-US"/>
              <a:t> </a:t>
            </a:r>
            <a:r>
              <a:rPr lang="en-US" err="1"/>
              <a:t>projet</a:t>
            </a:r>
            <a:r>
              <a:rPr lang="en-US"/>
              <a:t> nous </a:t>
            </a:r>
            <a:r>
              <a:rPr lang="en-US" err="1"/>
              <a:t>avons</a:t>
            </a:r>
            <a:r>
              <a:rPr lang="en-US"/>
              <a:t> </a:t>
            </a:r>
            <a:r>
              <a:rPr lang="en-US" err="1"/>
              <a:t>utilisé</a:t>
            </a:r>
            <a:r>
              <a:rPr lang="en-US"/>
              <a:t> </a:t>
            </a:r>
            <a:r>
              <a:rPr lang="en-US" err="1"/>
              <a:t>l'environnement</a:t>
            </a:r>
            <a:r>
              <a:rPr lang="en-US"/>
              <a:t> de </a:t>
            </a:r>
            <a:r>
              <a:rPr lang="en-US" err="1"/>
              <a:t>développement</a:t>
            </a:r>
            <a:r>
              <a:rPr lang="en-US"/>
              <a:t> Arduino pour </a:t>
            </a:r>
            <a:r>
              <a:rPr lang="en-US" err="1"/>
              <a:t>l'implémentation</a:t>
            </a:r>
            <a:r>
              <a:rPr lang="en-US"/>
              <a:t> de </a:t>
            </a:r>
            <a:r>
              <a:rPr lang="en-US" err="1"/>
              <a:t>notre</a:t>
            </a:r>
            <a:r>
              <a:rPr lang="en-US"/>
              <a:t> </a:t>
            </a:r>
            <a:r>
              <a:rPr lang="en-US" err="1"/>
              <a:t>programme</a:t>
            </a:r>
            <a:endParaRPr lang="fr-FR" err="1">
              <a:cs typeface="Calibri" panose="020F0502020204030204"/>
            </a:endParaRPr>
          </a:p>
        </p:txBody>
      </p:sp>
      <p:pic>
        <p:nvPicPr>
          <p:cNvPr id="8" name="Image 7" descr="Une image contenant symbole, Police, logo, Graphique&#10;&#10;Description générée automatiquement">
            <a:extLst>
              <a:ext uri="{FF2B5EF4-FFF2-40B4-BE49-F238E27FC236}">
                <a16:creationId xmlns:a16="http://schemas.microsoft.com/office/drawing/2014/main" id="{968318E6-D191-0B00-F0AA-CF7BAEFE6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7" r="3" b="3685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56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A8DAD6-8D08-B4E4-67C3-15F75BA0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 algn="ctr"/>
            <a:r>
              <a:rPr lang="en-US" sz="3200"/>
              <a:t>Schéma de  montage du système d'acquisition</a:t>
            </a:r>
          </a:p>
        </p:txBody>
      </p:sp>
      <p:pic>
        <p:nvPicPr>
          <p:cNvPr id="4" name="Image 3" descr="Une image contenant Appareils électroniques, Ingénierie électronique, fils électriques, câble&#10;&#10;Description générée automatiquement">
            <a:extLst>
              <a:ext uri="{FF2B5EF4-FFF2-40B4-BE49-F238E27FC236}">
                <a16:creationId xmlns:a16="http://schemas.microsoft.com/office/drawing/2014/main" id="{1F04DF45-DB11-C7ED-390F-733D3EEA3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6760"/>
          <a:stretch/>
        </p:blipFill>
        <p:spPr>
          <a:xfrm>
            <a:off x="424420" y="366910"/>
            <a:ext cx="11774480" cy="5210604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60557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homme, habits, texte, capture d’écran&#10;&#10;Description générée automatiquement">
            <a:extLst>
              <a:ext uri="{FF2B5EF4-FFF2-40B4-BE49-F238E27FC236}">
                <a16:creationId xmlns:a16="http://schemas.microsoft.com/office/drawing/2014/main" id="{9D27108A-6C3F-667C-C76E-114B02D007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97" r="-1" b="18052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Image 3" descr="Une image contenant capture d’écran, art, bâtiment&#10;&#10;Description générée automatiquement">
            <a:extLst>
              <a:ext uri="{FF2B5EF4-FFF2-40B4-BE49-F238E27FC236}">
                <a16:creationId xmlns:a16="http://schemas.microsoft.com/office/drawing/2014/main" id="{8720834F-6CE6-0A57-01E2-44A5F6BB0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6843" r="-1" b="19279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B7BEB8-EB46-DDF3-E2F7-B02BDB55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8688326" cy="23157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 kern="1200">
                <a:solidFill>
                  <a:schemeClr val="bg1"/>
                </a:solidFill>
                <a:latin typeface="Arial Black"/>
              </a:rPr>
              <a:t>III- Acquisition et </a:t>
            </a:r>
            <a:r>
              <a:rPr lang="en-US" sz="3900" kern="1200" err="1">
                <a:solidFill>
                  <a:schemeClr val="bg1"/>
                </a:solidFill>
                <a:latin typeface="Arial Black"/>
              </a:rPr>
              <a:t>traitement</a:t>
            </a:r>
            <a:r>
              <a:rPr lang="en-US" sz="3900" kern="1200">
                <a:solidFill>
                  <a:schemeClr val="bg1"/>
                </a:solidFill>
                <a:latin typeface="Arial Black"/>
              </a:rPr>
              <a:t> des données 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65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Appareils électroniques, Ingénierie électronique, fils électriques, câble&#10;&#10;Description générée automatiquement">
            <a:extLst>
              <a:ext uri="{FF2B5EF4-FFF2-40B4-BE49-F238E27FC236}">
                <a16:creationId xmlns:a16="http://schemas.microsoft.com/office/drawing/2014/main" id="{40DAC07C-711A-9342-4F4F-8397FE886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5333" b="-1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DA83D2B-C155-ECF9-5466-2889F3E0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14" y="591344"/>
            <a:ext cx="4508737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 algn="just"/>
            <a:r>
              <a:rPr lang="en-US" sz="4000">
                <a:solidFill>
                  <a:srgbClr val="FFFFFF"/>
                </a:solidFill>
                <a:latin typeface="Arial Black"/>
              </a:rPr>
              <a:t>Acquisition des données(1/2)</a:t>
            </a:r>
            <a:endParaRPr lang="fr-FR">
              <a:latin typeface="Arial Black"/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036857-D811-4C4C-1B56-AB9688F5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478" y="591344"/>
            <a:ext cx="6906491" cy="5585619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b="1">
                <a:solidFill>
                  <a:srgbClr val="FFFFFF"/>
                </a:solidFill>
              </a:rPr>
              <a:t>Le DHT11 </a:t>
            </a:r>
            <a:r>
              <a:rPr lang="en-US" sz="3600" b="1" err="1">
                <a:solidFill>
                  <a:srgbClr val="FFFFFF"/>
                </a:solidFill>
              </a:rPr>
              <a:t>fournis</a:t>
            </a:r>
            <a:r>
              <a:rPr lang="en-US" sz="3600" b="1">
                <a:solidFill>
                  <a:srgbClr val="FFFFFF"/>
                </a:solidFill>
              </a:rPr>
              <a:t> deux types de données : les données de </a:t>
            </a:r>
            <a:r>
              <a:rPr lang="en-US" sz="3600" b="1" err="1">
                <a:solidFill>
                  <a:srgbClr val="FFFFFF"/>
                </a:solidFill>
              </a:rPr>
              <a:t>température</a:t>
            </a:r>
            <a:r>
              <a:rPr lang="en-US" sz="3600" b="1">
                <a:solidFill>
                  <a:srgbClr val="FFFFFF"/>
                </a:solidFill>
              </a:rPr>
              <a:t> et </a:t>
            </a:r>
            <a:r>
              <a:rPr lang="en-US" sz="3600" b="1" err="1">
                <a:solidFill>
                  <a:srgbClr val="FFFFFF"/>
                </a:solidFill>
              </a:rPr>
              <a:t>d'humidité</a:t>
            </a:r>
            <a:r>
              <a:rPr lang="en-US" sz="3600" b="1">
                <a:solidFill>
                  <a:srgbClr val="FFFFFF"/>
                </a:solidFill>
              </a:rPr>
              <a:t>. Dans le cadre de </a:t>
            </a:r>
            <a:r>
              <a:rPr lang="en-US" sz="3600" b="1" err="1">
                <a:solidFill>
                  <a:srgbClr val="FFFFFF"/>
                </a:solidFill>
              </a:rPr>
              <a:t>notre</a:t>
            </a:r>
            <a:r>
              <a:rPr lang="en-US" sz="3600" b="1">
                <a:solidFill>
                  <a:srgbClr val="FFFFFF"/>
                </a:solidFill>
              </a:rPr>
              <a:t> </a:t>
            </a:r>
            <a:r>
              <a:rPr lang="en-US" sz="3600" b="1" err="1">
                <a:solidFill>
                  <a:srgbClr val="FFFFFF"/>
                </a:solidFill>
              </a:rPr>
              <a:t>projet</a:t>
            </a:r>
            <a:r>
              <a:rPr lang="en-US" sz="3600" b="1">
                <a:solidFill>
                  <a:srgbClr val="FFFFFF"/>
                </a:solidFill>
              </a:rPr>
              <a:t> nous </a:t>
            </a:r>
            <a:r>
              <a:rPr lang="en-US" sz="3600" b="1" err="1">
                <a:solidFill>
                  <a:srgbClr val="FFFFFF"/>
                </a:solidFill>
              </a:rPr>
              <a:t>allons</a:t>
            </a:r>
            <a:r>
              <a:rPr lang="en-US" sz="3600" b="1">
                <a:solidFill>
                  <a:srgbClr val="FFFFFF"/>
                </a:solidFill>
              </a:rPr>
              <a:t> </a:t>
            </a:r>
            <a:r>
              <a:rPr lang="en-US" sz="3600" b="1" err="1">
                <a:solidFill>
                  <a:srgbClr val="FFFFFF"/>
                </a:solidFill>
              </a:rPr>
              <a:t>utilisé</a:t>
            </a:r>
            <a:r>
              <a:rPr lang="en-US" sz="3600" b="1">
                <a:solidFill>
                  <a:srgbClr val="FFFFFF"/>
                </a:solidFill>
              </a:rPr>
              <a:t> </a:t>
            </a:r>
            <a:r>
              <a:rPr lang="en-US" sz="3600" b="1" err="1">
                <a:solidFill>
                  <a:srgbClr val="FFFFFF"/>
                </a:solidFill>
              </a:rPr>
              <a:t>uniquement</a:t>
            </a:r>
            <a:r>
              <a:rPr lang="en-US" sz="3600" b="1">
                <a:solidFill>
                  <a:srgbClr val="FFFFFF"/>
                </a:solidFill>
              </a:rPr>
              <a:t> les données de </a:t>
            </a:r>
            <a:r>
              <a:rPr lang="en-US" sz="3600" b="1" err="1">
                <a:solidFill>
                  <a:srgbClr val="FFFFFF"/>
                </a:solidFill>
              </a:rPr>
              <a:t>température</a:t>
            </a:r>
            <a:r>
              <a:rPr lang="en-US" sz="3600" b="1">
                <a:solidFill>
                  <a:srgbClr val="FFFFFF"/>
                </a:solidFill>
              </a:rPr>
              <a:t> pour la suite du travail (</a:t>
            </a:r>
            <a:r>
              <a:rPr lang="en-US" sz="3600" b="1" err="1">
                <a:solidFill>
                  <a:srgbClr val="FFFFFF"/>
                </a:solidFill>
              </a:rPr>
              <a:t>traitement</a:t>
            </a:r>
            <a:r>
              <a:rPr lang="en-US" sz="3600" b="1">
                <a:solidFill>
                  <a:srgbClr val="FFFFFF"/>
                </a:solidFill>
              </a:rPr>
              <a:t> et </a:t>
            </a:r>
            <a:r>
              <a:rPr lang="en-US" sz="3600" b="1" err="1">
                <a:solidFill>
                  <a:srgbClr val="FFFFFF"/>
                </a:solidFill>
              </a:rPr>
              <a:t>détection</a:t>
            </a:r>
            <a:r>
              <a:rPr lang="en-US" sz="3600" b="1">
                <a:solidFill>
                  <a:srgbClr val="FFFFFF"/>
                </a:solidFill>
              </a:rPr>
              <a:t> de </a:t>
            </a:r>
            <a:r>
              <a:rPr lang="en-US" sz="3600" b="1" err="1">
                <a:solidFill>
                  <a:srgbClr val="FFFFFF"/>
                </a:solidFill>
              </a:rPr>
              <a:t>défauts</a:t>
            </a:r>
            <a:r>
              <a:rPr lang="en-US" sz="3600" b="1">
                <a:solidFill>
                  <a:srgbClr val="FFFFFF"/>
                </a:solidFill>
              </a:rPr>
              <a:t>)</a:t>
            </a:r>
            <a:endParaRPr lang="fr-FR" b="1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41030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A83D2B-C155-ECF9-5466-2889F3E0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77" y="365125"/>
            <a:ext cx="5972698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buFont typeface="Wingdings"/>
              <a:buChar char="v"/>
            </a:pPr>
            <a:r>
              <a:rPr lang="fr-FR">
                <a:latin typeface="Arial Black"/>
              </a:rPr>
              <a:t>Acquisition des données(2/3)</a:t>
            </a:r>
            <a:endParaRPr lang="fr-FR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036857-D811-4C4C-1B56-AB9688F5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6314" y="2123155"/>
            <a:ext cx="3887982" cy="36943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/>
              <a:t>Pour </a:t>
            </a:r>
            <a:r>
              <a:rPr lang="en-US" sz="3200" err="1"/>
              <a:t>l'acquisition</a:t>
            </a:r>
            <a:r>
              <a:rPr lang="en-US" sz="3200"/>
              <a:t> de données nous </a:t>
            </a:r>
            <a:r>
              <a:rPr lang="en-US" sz="3200" err="1"/>
              <a:t>avons</a:t>
            </a:r>
            <a:r>
              <a:rPr lang="en-US" sz="3200"/>
              <a:t> </a:t>
            </a:r>
            <a:r>
              <a:rPr lang="en-US" sz="3200" err="1"/>
              <a:t>utilisé</a:t>
            </a:r>
            <a:r>
              <a:rPr lang="en-US" sz="3200"/>
              <a:t> google sheets pour </a:t>
            </a:r>
            <a:r>
              <a:rPr lang="en-US" sz="3200" err="1"/>
              <a:t>recevoir</a:t>
            </a:r>
            <a:r>
              <a:rPr lang="en-US" sz="3200"/>
              <a:t> </a:t>
            </a:r>
            <a:r>
              <a:rPr lang="en-US" sz="3200" err="1"/>
              <a:t>en</a:t>
            </a:r>
            <a:r>
              <a:rPr lang="en-US" sz="3200"/>
              <a:t> </a:t>
            </a:r>
            <a:r>
              <a:rPr lang="en-US" sz="3200" err="1"/>
              <a:t>ligne</a:t>
            </a:r>
            <a:r>
              <a:rPr lang="en-US" sz="3200"/>
              <a:t> les données du DHT11 </a:t>
            </a:r>
            <a:r>
              <a:rPr lang="en-US" sz="3200" err="1"/>
              <a:t>transmis</a:t>
            </a:r>
            <a:r>
              <a:rPr lang="en-US" sz="3200"/>
              <a:t> par l'ESP32 grâce à un </a:t>
            </a:r>
            <a:r>
              <a:rPr lang="en-US" sz="3200" err="1"/>
              <a:t>réseau</a:t>
            </a:r>
            <a:r>
              <a:rPr lang="en-US" sz="3200"/>
              <a:t> </a:t>
            </a:r>
            <a:r>
              <a:rPr lang="en-US" sz="3200" err="1"/>
              <a:t>wifi</a:t>
            </a:r>
            <a:r>
              <a:rPr lang="en-US" sz="3200"/>
              <a:t>.  </a:t>
            </a:r>
            <a:endParaRPr lang="fr-FR" sz="3200"/>
          </a:p>
        </p:txBody>
      </p:sp>
      <p:pic>
        <p:nvPicPr>
          <p:cNvPr id="4" name="Image 3" descr="Une image contenant texte, capture d’écran, vert, Police&#10;&#10;Description générée automatiquement">
            <a:extLst>
              <a:ext uri="{FF2B5EF4-FFF2-40B4-BE49-F238E27FC236}">
                <a16:creationId xmlns:a16="http://schemas.microsoft.com/office/drawing/2014/main" id="{B6F50093-E21E-3302-B40A-56D2B35EC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481" r="-1" b="5971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7" name="Image 6" descr="Une image contenant texte, nombre, Tracé, ligne&#10;&#10;Description générée automatiquement">
            <a:extLst>
              <a:ext uri="{FF2B5EF4-FFF2-40B4-BE49-F238E27FC236}">
                <a16:creationId xmlns:a16="http://schemas.microsoft.com/office/drawing/2014/main" id="{C736D36C-F06B-A991-F1F6-3FC0FCE2B9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0122" b="14724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6804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Carte de circuit">
            <a:extLst>
              <a:ext uri="{FF2B5EF4-FFF2-40B4-BE49-F238E27FC236}">
                <a16:creationId xmlns:a16="http://schemas.microsoft.com/office/drawing/2014/main" id="{FFC9F5BA-E0F9-7C2B-E064-D18FDD230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B85225-2EE0-3EFD-22DC-DAB32434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I- Introduction </a:t>
            </a:r>
          </a:p>
        </p:txBody>
      </p:sp>
      <p:sp>
        <p:nvSpPr>
          <p:cNvPr id="141" name="Rectangle: Rounded Corners 14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0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ECC16E-1C36-C31F-E2EB-120A4BB2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79" y="1196704"/>
            <a:ext cx="4436853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buFont typeface="Wingdings"/>
              <a:buChar char="v"/>
            </a:pPr>
            <a:r>
              <a:rPr lang="en-US" sz="4000" kern="1200">
                <a:solidFill>
                  <a:srgbClr val="FFFFFF"/>
                </a:solidFill>
                <a:latin typeface="Arial Black"/>
              </a:rPr>
              <a:t>Analyse, Traitement et </a:t>
            </a:r>
            <a:r>
              <a:rPr lang="en-US" sz="4000" kern="1200" err="1">
                <a:solidFill>
                  <a:srgbClr val="FFFFFF"/>
                </a:solidFill>
                <a:latin typeface="Arial Black"/>
              </a:rPr>
              <a:t>Détection</a:t>
            </a:r>
            <a:r>
              <a:rPr lang="en-US" sz="4000" kern="1200">
                <a:solidFill>
                  <a:srgbClr val="FFFFFF"/>
                </a:solidFill>
                <a:latin typeface="Arial Black"/>
              </a:rPr>
              <a:t> de </a:t>
            </a:r>
            <a:r>
              <a:rPr lang="en-US" sz="4000" kern="1200" err="1">
                <a:solidFill>
                  <a:srgbClr val="FFFFFF"/>
                </a:solidFill>
                <a:latin typeface="Arial Black"/>
              </a:rPr>
              <a:t>défauts</a:t>
            </a:r>
            <a:r>
              <a:rPr lang="en-US" sz="4000">
                <a:solidFill>
                  <a:srgbClr val="FFFFFF"/>
                </a:solidFill>
                <a:latin typeface="Arial Black"/>
              </a:rPr>
              <a:t> (1/2)</a:t>
            </a:r>
            <a:endParaRPr lang="en-US" sz="4000" kern="1200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5AE389-96E6-7A26-D902-697D79C17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3600"/>
              <a:t> L'ESP32 </a:t>
            </a:r>
            <a:r>
              <a:rPr lang="en-US" sz="3600" err="1"/>
              <a:t>analyse</a:t>
            </a:r>
            <a:r>
              <a:rPr lang="en-US" sz="3600"/>
              <a:t> les données de </a:t>
            </a:r>
            <a:r>
              <a:rPr lang="en-US" sz="3600" err="1"/>
              <a:t>température</a:t>
            </a:r>
            <a:r>
              <a:rPr lang="en-US" sz="3600"/>
              <a:t> reçues pour </a:t>
            </a:r>
            <a:r>
              <a:rPr lang="en-US" sz="3600" err="1"/>
              <a:t>détecter</a:t>
            </a:r>
            <a:r>
              <a:rPr lang="en-US" sz="3600"/>
              <a:t> les conditions </a:t>
            </a:r>
            <a:r>
              <a:rPr lang="en-US" sz="3600" err="1"/>
              <a:t>anormales</a:t>
            </a:r>
            <a:r>
              <a:rPr lang="en-US" sz="3600"/>
              <a:t> du </a:t>
            </a:r>
            <a:r>
              <a:rPr lang="en-US" sz="3600" err="1"/>
              <a:t>système</a:t>
            </a:r>
            <a:r>
              <a:rPr lang="en-US" sz="3600"/>
              <a:t> : </a:t>
            </a:r>
            <a:endParaRPr lang="en-US" sz="3600">
              <a:ea typeface="Calibri"/>
              <a:cs typeface="Calibri"/>
            </a:endParaRPr>
          </a:p>
          <a:p>
            <a:pPr marL="0" indent="0">
              <a:buNone/>
            </a:pPr>
            <a:endParaRPr lang="en-US" sz="3600">
              <a:ea typeface="Calibri"/>
              <a:cs typeface="Calibri"/>
            </a:endParaRPr>
          </a:p>
          <a:p>
            <a:pPr marL="457200"/>
            <a:r>
              <a:rPr lang="en-US" sz="3600"/>
              <a:t>Si la </a:t>
            </a:r>
            <a:r>
              <a:rPr lang="en-US" sz="3600" err="1"/>
              <a:t>température</a:t>
            </a:r>
            <a:r>
              <a:rPr lang="en-US" sz="3600"/>
              <a:t> </a:t>
            </a:r>
            <a:r>
              <a:rPr lang="en-US" sz="3600" err="1"/>
              <a:t>est</a:t>
            </a:r>
            <a:r>
              <a:rPr lang="en-US" sz="3600"/>
              <a:t> </a:t>
            </a:r>
            <a:r>
              <a:rPr lang="en-US" sz="3600" err="1"/>
              <a:t>een</a:t>
            </a:r>
            <a:r>
              <a:rPr lang="en-US" sz="3600"/>
              <a:t> dessous de 30°C, le </a:t>
            </a:r>
            <a:r>
              <a:rPr lang="en-US" sz="3600" err="1"/>
              <a:t>système</a:t>
            </a:r>
            <a:r>
              <a:rPr lang="en-US" sz="3600"/>
              <a:t> </a:t>
            </a:r>
            <a:r>
              <a:rPr lang="en-US" sz="3600" err="1"/>
              <a:t>est</a:t>
            </a:r>
            <a:r>
              <a:rPr lang="en-US" sz="3600"/>
              <a:t> </a:t>
            </a:r>
            <a:r>
              <a:rPr lang="en-US" sz="3600" err="1"/>
              <a:t>en</a:t>
            </a:r>
            <a:r>
              <a:rPr lang="en-US" sz="3600"/>
              <a:t> </a:t>
            </a:r>
            <a:r>
              <a:rPr lang="en-US" sz="3600" err="1"/>
              <a:t>fonctionnement</a:t>
            </a:r>
            <a:r>
              <a:rPr lang="en-US" sz="3600"/>
              <a:t> normal et la Led </a:t>
            </a:r>
            <a:r>
              <a:rPr lang="en-US" sz="3600" err="1"/>
              <a:t>verte</a:t>
            </a:r>
            <a:r>
              <a:rPr lang="en-US" sz="3600"/>
              <a:t> </a:t>
            </a:r>
            <a:r>
              <a:rPr lang="en-US" sz="3600" err="1"/>
              <a:t>est</a:t>
            </a:r>
            <a:r>
              <a:rPr lang="en-US" sz="3600"/>
              <a:t> </a:t>
            </a:r>
            <a:r>
              <a:rPr lang="en-US" sz="3600" err="1"/>
              <a:t>allumée</a:t>
            </a:r>
            <a:endParaRPr lang="en-US" sz="3600" err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906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ECC16E-1C36-C31F-E2EB-120A4BB2A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79" y="1196704"/>
            <a:ext cx="4436853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>
              <a:buFont typeface="Wingdings"/>
              <a:buChar char="v"/>
            </a:pPr>
            <a:r>
              <a:rPr lang="en-US" sz="4000" kern="1200">
                <a:solidFill>
                  <a:srgbClr val="FFFFFF"/>
                </a:solidFill>
                <a:latin typeface="Arial Black"/>
              </a:rPr>
              <a:t>Analyse, Traitement et </a:t>
            </a:r>
            <a:r>
              <a:rPr lang="en-US" sz="4000" kern="1200" err="1">
                <a:solidFill>
                  <a:srgbClr val="FFFFFF"/>
                </a:solidFill>
                <a:latin typeface="Arial Black"/>
              </a:rPr>
              <a:t>Détection</a:t>
            </a:r>
            <a:r>
              <a:rPr lang="en-US" sz="4000" kern="1200">
                <a:solidFill>
                  <a:srgbClr val="FFFFFF"/>
                </a:solidFill>
                <a:latin typeface="Arial Black"/>
              </a:rPr>
              <a:t> de </a:t>
            </a:r>
            <a:r>
              <a:rPr lang="en-US" sz="4000" kern="1200" err="1">
                <a:solidFill>
                  <a:srgbClr val="FFFFFF"/>
                </a:solidFill>
                <a:latin typeface="Arial Black"/>
              </a:rPr>
              <a:t>défauts</a:t>
            </a:r>
            <a:r>
              <a:rPr lang="en-US" sz="4000">
                <a:solidFill>
                  <a:srgbClr val="FFFFFF"/>
                </a:solidFill>
                <a:latin typeface="Arial Black"/>
              </a:rPr>
              <a:t> (2/2)</a:t>
            </a:r>
            <a:endParaRPr lang="en-US" sz="4000" kern="1200">
              <a:solidFill>
                <a:srgbClr val="FFFFFF"/>
              </a:solidFill>
              <a:latin typeface="Arial Black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5AE389-96E6-7A26-D902-697D79C17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0478" y="591344"/>
            <a:ext cx="6906491" cy="565750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endParaRPr lang="en-US" sz="3600">
              <a:ea typeface="Calibri"/>
              <a:cs typeface="Calibri"/>
            </a:endParaRPr>
          </a:p>
          <a:p>
            <a:pPr marL="457200"/>
            <a:r>
              <a:rPr lang="en-US" sz="3600"/>
              <a:t>Si la </a:t>
            </a:r>
            <a:r>
              <a:rPr lang="en-US" sz="3600" err="1"/>
              <a:t>température</a:t>
            </a:r>
            <a:r>
              <a:rPr lang="en-US" sz="3600"/>
              <a:t> </a:t>
            </a:r>
            <a:r>
              <a:rPr lang="en-US" sz="3600" err="1"/>
              <a:t>est</a:t>
            </a:r>
            <a:r>
              <a:rPr lang="en-US" sz="3600"/>
              <a:t> </a:t>
            </a:r>
            <a:r>
              <a:rPr lang="en-US" sz="3600" err="1"/>
              <a:t>een</a:t>
            </a:r>
            <a:r>
              <a:rPr lang="en-US" sz="3600"/>
              <a:t> dessous de 30°C, le </a:t>
            </a:r>
            <a:r>
              <a:rPr lang="en-US" sz="3600" err="1"/>
              <a:t>système</a:t>
            </a:r>
            <a:r>
              <a:rPr lang="en-US" sz="3600"/>
              <a:t> </a:t>
            </a:r>
            <a:r>
              <a:rPr lang="en-US" sz="3600" err="1"/>
              <a:t>est</a:t>
            </a:r>
            <a:r>
              <a:rPr lang="en-US" sz="3600"/>
              <a:t> </a:t>
            </a:r>
            <a:r>
              <a:rPr lang="en-US" sz="3600" err="1"/>
              <a:t>en</a:t>
            </a:r>
            <a:r>
              <a:rPr lang="en-US" sz="3600"/>
              <a:t> </a:t>
            </a:r>
            <a:r>
              <a:rPr lang="en-US" sz="3600" err="1"/>
              <a:t>fonctionnement</a:t>
            </a:r>
            <a:r>
              <a:rPr lang="en-US" sz="3600"/>
              <a:t> normal et la Led </a:t>
            </a:r>
            <a:r>
              <a:rPr lang="en-US" sz="3600" err="1"/>
              <a:t>verte</a:t>
            </a:r>
            <a:r>
              <a:rPr lang="en-US" sz="3600"/>
              <a:t> </a:t>
            </a:r>
            <a:r>
              <a:rPr lang="en-US" sz="3600" err="1"/>
              <a:t>est</a:t>
            </a:r>
            <a:r>
              <a:rPr lang="en-US" sz="3600"/>
              <a:t> </a:t>
            </a:r>
            <a:r>
              <a:rPr lang="en-US" sz="3600" err="1"/>
              <a:t>allumée</a:t>
            </a:r>
            <a:endParaRPr lang="en-US" sz="3600">
              <a:ea typeface="Calibri"/>
              <a:cs typeface="Calibri"/>
            </a:endParaRPr>
          </a:p>
          <a:p>
            <a:pPr indent="0">
              <a:buNone/>
            </a:pPr>
            <a:endParaRPr lang="en-US" sz="3600">
              <a:ea typeface="Calibri"/>
              <a:cs typeface="Calibri"/>
            </a:endParaRPr>
          </a:p>
          <a:p>
            <a:pPr indent="0">
              <a:buNone/>
            </a:pPr>
            <a:r>
              <a:rPr lang="en-US" sz="3600">
                <a:ea typeface="Calibri"/>
                <a:cs typeface="Calibri"/>
              </a:rPr>
              <a:t>Les </a:t>
            </a:r>
            <a:r>
              <a:rPr lang="en-US" sz="3600" err="1">
                <a:ea typeface="Calibri"/>
                <a:cs typeface="Calibri"/>
              </a:rPr>
              <a:t>résultats</a:t>
            </a:r>
            <a:r>
              <a:rPr lang="en-US" sz="3600">
                <a:ea typeface="Calibri"/>
                <a:cs typeface="Calibri"/>
              </a:rPr>
              <a:t> </a:t>
            </a:r>
            <a:r>
              <a:rPr lang="en-US" sz="3600" err="1">
                <a:ea typeface="Calibri"/>
                <a:cs typeface="Calibri"/>
              </a:rPr>
              <a:t>sont</a:t>
            </a:r>
            <a:r>
              <a:rPr lang="en-US" sz="3600">
                <a:ea typeface="Calibri"/>
                <a:cs typeface="Calibri"/>
              </a:rPr>
              <a:t> </a:t>
            </a:r>
            <a:r>
              <a:rPr lang="en-US" sz="3600" err="1">
                <a:ea typeface="Calibri"/>
                <a:cs typeface="Calibri"/>
              </a:rPr>
              <a:t>envoyés</a:t>
            </a:r>
            <a:r>
              <a:rPr lang="en-US" sz="3600">
                <a:ea typeface="Calibri"/>
                <a:cs typeface="Calibri"/>
              </a:rPr>
              <a:t> </a:t>
            </a:r>
            <a:r>
              <a:rPr lang="en-US" sz="3600" err="1">
                <a:ea typeface="Calibri"/>
                <a:cs typeface="Calibri"/>
              </a:rPr>
              <a:t>vers</a:t>
            </a:r>
            <a:r>
              <a:rPr lang="en-US" sz="3600">
                <a:ea typeface="Calibri"/>
                <a:cs typeface="Calibri"/>
              </a:rPr>
              <a:t> google sheets via </a:t>
            </a:r>
            <a:r>
              <a:rPr lang="en-US" sz="3600" err="1">
                <a:ea typeface="Calibri"/>
                <a:cs typeface="Calibri"/>
              </a:rPr>
              <a:t>wifi</a:t>
            </a:r>
            <a:r>
              <a:rPr lang="en-US" sz="3600">
                <a:ea typeface="Calibri"/>
                <a:cs typeface="Calibri"/>
              </a:rPr>
              <a:t> pour un </a:t>
            </a:r>
            <a:r>
              <a:rPr lang="en-US" sz="3600" err="1">
                <a:ea typeface="Calibri"/>
                <a:cs typeface="Calibri"/>
              </a:rPr>
              <a:t>suivi</a:t>
            </a:r>
            <a:r>
              <a:rPr lang="en-US" sz="3600">
                <a:ea typeface="Calibri"/>
                <a:cs typeface="Calibri"/>
              </a:rPr>
              <a:t> et </a:t>
            </a:r>
            <a:r>
              <a:rPr lang="en-US" sz="3600" err="1">
                <a:ea typeface="Calibri"/>
                <a:cs typeface="Calibri"/>
              </a:rPr>
              <a:t>une</a:t>
            </a:r>
            <a:r>
              <a:rPr lang="en-US" sz="3600">
                <a:ea typeface="Calibri"/>
                <a:cs typeface="Calibri"/>
              </a:rPr>
              <a:t> </a:t>
            </a:r>
            <a:r>
              <a:rPr lang="en-US" sz="3600" err="1">
                <a:ea typeface="Calibri"/>
                <a:cs typeface="Calibri"/>
              </a:rPr>
              <a:t>analyse</a:t>
            </a:r>
            <a:r>
              <a:rPr lang="en-US" sz="3600">
                <a:ea typeface="Calibri"/>
                <a:cs typeface="Calibri"/>
              </a:rPr>
              <a:t> </a:t>
            </a:r>
            <a:r>
              <a:rPr lang="en-US" sz="3600" err="1">
                <a:ea typeface="Calibri"/>
                <a:cs typeface="Calibri"/>
              </a:rPr>
              <a:t>ultérieure</a:t>
            </a:r>
            <a:r>
              <a:rPr lang="en-US" sz="3600">
                <a:ea typeface="Calibri"/>
                <a:cs typeface="Calibri"/>
              </a:rPr>
              <a:t>, </a:t>
            </a:r>
            <a:r>
              <a:rPr lang="en-US" sz="3600" err="1">
                <a:ea typeface="Calibri"/>
                <a:cs typeface="Calibri"/>
              </a:rPr>
              <a:t>perttant</a:t>
            </a:r>
            <a:r>
              <a:rPr lang="en-US" sz="3600">
                <a:ea typeface="Calibri"/>
                <a:cs typeface="Calibri"/>
              </a:rPr>
              <a:t> </a:t>
            </a:r>
            <a:r>
              <a:rPr lang="en-US" sz="3600" err="1">
                <a:ea typeface="Calibri"/>
                <a:cs typeface="Calibri"/>
              </a:rPr>
              <a:t>une</a:t>
            </a:r>
            <a:r>
              <a:rPr lang="en-US" sz="3600">
                <a:ea typeface="Calibri"/>
                <a:cs typeface="Calibri"/>
              </a:rPr>
              <a:t> intervention </a:t>
            </a:r>
            <a:r>
              <a:rPr lang="en-US" sz="3600" err="1">
                <a:ea typeface="Calibri"/>
                <a:cs typeface="Calibri"/>
              </a:rPr>
              <a:t>rapide</a:t>
            </a:r>
            <a:r>
              <a:rPr lang="en-US" sz="3600">
                <a:ea typeface="Calibri"/>
                <a:cs typeface="Calibri"/>
              </a:rPr>
              <a:t> et </a:t>
            </a:r>
            <a:r>
              <a:rPr lang="en-US" sz="3600" err="1">
                <a:ea typeface="Calibri"/>
                <a:cs typeface="Calibri"/>
              </a:rPr>
              <a:t>efficace</a:t>
            </a:r>
            <a:r>
              <a:rPr lang="en-US" sz="3600">
                <a:ea typeface="Calibri"/>
                <a:cs typeface="Calibri"/>
              </a:rPr>
              <a:t> </a:t>
            </a:r>
            <a:r>
              <a:rPr lang="en-US" sz="3600" err="1">
                <a:ea typeface="Calibri"/>
                <a:cs typeface="Calibri"/>
              </a:rPr>
              <a:t>en</a:t>
            </a:r>
            <a:r>
              <a:rPr lang="en-US" sz="3600">
                <a:ea typeface="Calibri"/>
                <a:cs typeface="Calibri"/>
              </a:rPr>
              <a:t> </a:t>
            </a:r>
            <a:r>
              <a:rPr lang="en-US" sz="3600" err="1">
                <a:ea typeface="Calibri"/>
                <a:cs typeface="Calibri"/>
              </a:rPr>
              <a:t>cas</a:t>
            </a:r>
            <a:r>
              <a:rPr lang="en-US" sz="3600">
                <a:ea typeface="Calibri"/>
                <a:cs typeface="Calibri"/>
              </a:rPr>
              <a:t> de </a:t>
            </a:r>
            <a:r>
              <a:rPr lang="en-US" sz="3600" err="1">
                <a:ea typeface="Calibri"/>
                <a:cs typeface="Calibri"/>
              </a:rPr>
              <a:t>défauts</a:t>
            </a:r>
            <a:r>
              <a:rPr lang="en-US" sz="3600">
                <a:ea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4376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Appareils électroniques, Ingénierie électronique, fils électriques, Composant de circuit&#10;&#10;Description générée automatiquement">
            <a:extLst>
              <a:ext uri="{FF2B5EF4-FFF2-40B4-BE49-F238E27FC236}">
                <a16:creationId xmlns:a16="http://schemas.microsoft.com/office/drawing/2014/main" id="{BE796EE8-BAF0-9700-B76E-1979640A8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18DE94F-9F97-89C4-1F60-1F2E44EF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</a:rPr>
              <a:t>V- </a:t>
            </a:r>
            <a:r>
              <a:rPr lang="en-US" err="1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</a:rPr>
              <a:t>Résultats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Arial Black"/>
              </a:rPr>
              <a:t> pratique 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69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B8D4D-233E-B4DC-1746-FE39801B8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9502"/>
            <a:ext cx="10515600" cy="1325563"/>
          </a:xfrm>
        </p:spPr>
        <p:txBody>
          <a:bodyPr>
            <a:normAutofit/>
          </a:bodyPr>
          <a:lstStyle/>
          <a:p>
            <a:endParaRPr lang="fr-FR">
              <a:latin typeface="Arial Black"/>
              <a:ea typeface="Calibri Light"/>
              <a:cs typeface="Calibri Light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22C15A6-FFBC-02CB-D723-FA162906E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VID-20240715-WA0053">
            <a:hlinkClick r:id="" action="ppaction://media"/>
            <a:extLst>
              <a:ext uri="{FF2B5EF4-FFF2-40B4-BE49-F238E27FC236}">
                <a16:creationId xmlns:a16="http://schemas.microsoft.com/office/drawing/2014/main" id="{8F714604-798E-BD6F-B419-227891DC7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4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flou, trouble, éclairage, Ambré&#10;&#10;Description générée automatiquement">
            <a:extLst>
              <a:ext uri="{FF2B5EF4-FFF2-40B4-BE49-F238E27FC236}">
                <a16:creationId xmlns:a16="http://schemas.microsoft.com/office/drawing/2014/main" id="{878F2C24-AA22-0F13-A376-67CF6822E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271" r="20321" b="1"/>
          <a:stretch/>
        </p:blipFill>
        <p:spPr>
          <a:xfrm>
            <a:off x="2511713" y="3104705"/>
            <a:ext cx="3634674" cy="321733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3B365B-9D56-24E8-57AB-5240F5FCC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1" y="802299"/>
            <a:ext cx="3787611" cy="29364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 Black"/>
              </a:rPr>
              <a:t>IV- Conclusion</a:t>
            </a:r>
          </a:p>
        </p:txBody>
      </p:sp>
      <p:grpSp>
        <p:nvGrpSpPr>
          <p:cNvPr id="17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AE9836-5EDA-AE69-2387-884C0B6485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9957" y="800167"/>
            <a:ext cx="7050951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bg1"/>
                </a:solidFill>
              </a:rPr>
              <a:t>Ce </a:t>
            </a:r>
            <a:r>
              <a:rPr lang="en-US" sz="3200" err="1">
                <a:solidFill>
                  <a:schemeClr val="bg1"/>
                </a:solidFill>
              </a:rPr>
              <a:t>projet</a:t>
            </a:r>
            <a:r>
              <a:rPr lang="en-US" sz="3200">
                <a:solidFill>
                  <a:schemeClr val="bg1"/>
                </a:solidFill>
              </a:rPr>
              <a:t> a </a:t>
            </a:r>
            <a:r>
              <a:rPr lang="en-US" sz="3200" err="1">
                <a:solidFill>
                  <a:schemeClr val="bg1"/>
                </a:solidFill>
              </a:rPr>
              <a:t>démontré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l'efficacité</a:t>
            </a:r>
            <a:r>
              <a:rPr lang="en-US" sz="3200">
                <a:solidFill>
                  <a:schemeClr val="bg1"/>
                </a:solidFill>
              </a:rPr>
              <a:t> de l'ESP32 dans la surveillance des </a:t>
            </a:r>
            <a:r>
              <a:rPr lang="en-US" sz="3200" err="1">
                <a:solidFill>
                  <a:schemeClr val="bg1"/>
                </a:solidFill>
              </a:rPr>
              <a:t>systèmes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en</a:t>
            </a:r>
            <a:r>
              <a:rPr lang="en-US" sz="3200">
                <a:solidFill>
                  <a:schemeClr val="bg1"/>
                </a:solidFill>
              </a:rPr>
              <a:t> temps </a:t>
            </a:r>
            <a:r>
              <a:rPr lang="en-US" sz="3200" err="1">
                <a:solidFill>
                  <a:schemeClr val="bg1"/>
                </a:solidFill>
              </a:rPr>
              <a:t>réel</a:t>
            </a:r>
            <a:r>
              <a:rPr lang="en-US" sz="3200">
                <a:solidFill>
                  <a:schemeClr val="bg1"/>
                </a:solidFill>
              </a:rPr>
              <a:t>. En </a:t>
            </a:r>
            <a:r>
              <a:rPr lang="en-US" sz="3200" err="1">
                <a:solidFill>
                  <a:schemeClr val="bg1"/>
                </a:solidFill>
              </a:rPr>
              <a:t>utilisant</a:t>
            </a:r>
            <a:r>
              <a:rPr lang="en-US" sz="3200">
                <a:solidFill>
                  <a:schemeClr val="bg1"/>
                </a:solidFill>
              </a:rPr>
              <a:t> des </a:t>
            </a:r>
            <a:r>
              <a:rPr lang="en-US" sz="3200" err="1">
                <a:solidFill>
                  <a:schemeClr val="bg1"/>
                </a:solidFill>
              </a:rPr>
              <a:t>composants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comme</a:t>
            </a:r>
            <a:r>
              <a:rPr lang="en-US" sz="3200">
                <a:solidFill>
                  <a:schemeClr val="bg1"/>
                </a:solidFill>
              </a:rPr>
              <a:t> le DHT11, des LED, un buzzer et un </a:t>
            </a:r>
            <a:r>
              <a:rPr lang="en-US" sz="3200" err="1">
                <a:solidFill>
                  <a:schemeClr val="bg1"/>
                </a:solidFill>
              </a:rPr>
              <a:t>ventilateur</a:t>
            </a:r>
            <a:r>
              <a:rPr lang="en-US" sz="3200">
                <a:solidFill>
                  <a:schemeClr val="bg1"/>
                </a:solidFill>
              </a:rPr>
              <a:t>, nous </a:t>
            </a:r>
            <a:r>
              <a:rPr lang="en-US" sz="3200" err="1">
                <a:solidFill>
                  <a:schemeClr val="bg1"/>
                </a:solidFill>
              </a:rPr>
              <a:t>avons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créé</a:t>
            </a:r>
            <a:r>
              <a:rPr lang="en-US" sz="3200">
                <a:solidFill>
                  <a:schemeClr val="bg1"/>
                </a:solidFill>
              </a:rPr>
              <a:t> un </a:t>
            </a:r>
            <a:r>
              <a:rPr lang="en-US" sz="3200" err="1">
                <a:solidFill>
                  <a:schemeClr val="bg1"/>
                </a:solidFill>
              </a:rPr>
              <a:t>système</a:t>
            </a:r>
            <a:r>
              <a:rPr lang="en-US" sz="3200">
                <a:solidFill>
                  <a:schemeClr val="bg1"/>
                </a:solidFill>
              </a:rPr>
              <a:t> capable de </a:t>
            </a:r>
            <a:r>
              <a:rPr lang="en-US" sz="3200" err="1">
                <a:solidFill>
                  <a:schemeClr val="bg1"/>
                </a:solidFill>
              </a:rPr>
              <a:t>détecter</a:t>
            </a:r>
            <a:r>
              <a:rPr lang="en-US" sz="3200">
                <a:solidFill>
                  <a:schemeClr val="bg1"/>
                </a:solidFill>
              </a:rPr>
              <a:t> et de </a:t>
            </a:r>
            <a:r>
              <a:rPr lang="en-US" sz="3200" err="1">
                <a:solidFill>
                  <a:schemeClr val="bg1"/>
                </a:solidFill>
              </a:rPr>
              <a:t>réagir</a:t>
            </a:r>
            <a:r>
              <a:rPr lang="en-US" sz="3200">
                <a:solidFill>
                  <a:schemeClr val="bg1"/>
                </a:solidFill>
              </a:rPr>
              <a:t> aux anomalies de </a:t>
            </a:r>
            <a:r>
              <a:rPr lang="en-US" sz="3200" err="1">
                <a:solidFill>
                  <a:schemeClr val="bg1"/>
                </a:solidFill>
              </a:rPr>
              <a:t>température</a:t>
            </a:r>
            <a:r>
              <a:rPr lang="en-US" sz="3200">
                <a:solidFill>
                  <a:schemeClr val="bg1"/>
                </a:solidFill>
              </a:rPr>
              <a:t>. L'ESP32 </a:t>
            </a:r>
            <a:r>
              <a:rPr lang="en-US" sz="3200" err="1">
                <a:solidFill>
                  <a:schemeClr val="bg1"/>
                </a:solidFill>
              </a:rPr>
              <a:t>envoie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également</a:t>
            </a:r>
            <a:r>
              <a:rPr lang="en-US" sz="3200">
                <a:solidFill>
                  <a:schemeClr val="bg1"/>
                </a:solidFill>
              </a:rPr>
              <a:t> des données à Google Sheets via </a:t>
            </a:r>
            <a:r>
              <a:rPr lang="en-US" sz="3200" err="1">
                <a:solidFill>
                  <a:schemeClr val="bg1"/>
                </a:solidFill>
              </a:rPr>
              <a:t>WiFi</a:t>
            </a:r>
            <a:r>
              <a:rPr lang="en-US" sz="3200">
                <a:solidFill>
                  <a:schemeClr val="bg1"/>
                </a:solidFill>
              </a:rPr>
              <a:t> pour un </a:t>
            </a:r>
            <a:r>
              <a:rPr lang="en-US" sz="3200" err="1">
                <a:solidFill>
                  <a:schemeClr val="bg1"/>
                </a:solidFill>
              </a:rPr>
              <a:t>suivi</a:t>
            </a:r>
            <a:r>
              <a:rPr lang="en-US" sz="3200">
                <a:solidFill>
                  <a:schemeClr val="bg1"/>
                </a:solidFill>
              </a:rPr>
              <a:t> et </a:t>
            </a:r>
            <a:r>
              <a:rPr lang="en-US" sz="3200" err="1">
                <a:solidFill>
                  <a:schemeClr val="bg1"/>
                </a:solidFill>
              </a:rPr>
              <a:t>une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analyse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faciles</a:t>
            </a:r>
            <a:r>
              <a:rPr lang="en-US" sz="3200">
                <a:solidFill>
                  <a:schemeClr val="bg1"/>
                </a:solidFill>
              </a:rPr>
              <a:t>. Cette solution </a:t>
            </a:r>
            <a:r>
              <a:rPr lang="en-US" sz="3200" err="1">
                <a:solidFill>
                  <a:schemeClr val="bg1"/>
                </a:solidFill>
              </a:rPr>
              <a:t>améliore</a:t>
            </a:r>
            <a:r>
              <a:rPr lang="en-US" sz="3200">
                <a:solidFill>
                  <a:schemeClr val="bg1"/>
                </a:solidFill>
              </a:rPr>
              <a:t> la </a:t>
            </a:r>
            <a:r>
              <a:rPr lang="en-US" sz="3200" err="1">
                <a:solidFill>
                  <a:schemeClr val="bg1"/>
                </a:solidFill>
              </a:rPr>
              <a:t>fiabilité</a:t>
            </a:r>
            <a:r>
              <a:rPr lang="en-US" sz="3200">
                <a:solidFill>
                  <a:schemeClr val="bg1"/>
                </a:solidFill>
              </a:rPr>
              <a:t> et la </a:t>
            </a:r>
            <a:r>
              <a:rPr lang="en-US" sz="3200" err="1">
                <a:solidFill>
                  <a:schemeClr val="bg1"/>
                </a:solidFill>
              </a:rPr>
              <a:t>sécurité</a:t>
            </a:r>
            <a:r>
              <a:rPr lang="en-US" sz="3200">
                <a:solidFill>
                  <a:schemeClr val="bg1"/>
                </a:solidFill>
              </a:rPr>
              <a:t> des </a:t>
            </a:r>
            <a:r>
              <a:rPr lang="en-US" sz="3200" err="1">
                <a:solidFill>
                  <a:schemeClr val="bg1"/>
                </a:solidFill>
              </a:rPr>
              <a:t>systèmes</a:t>
            </a:r>
            <a:r>
              <a:rPr lang="en-US" sz="3200">
                <a:solidFill>
                  <a:schemeClr val="bg1"/>
                </a:solidFill>
              </a:rPr>
              <a:t> </a:t>
            </a:r>
            <a:r>
              <a:rPr lang="en-US" sz="3200" err="1">
                <a:solidFill>
                  <a:schemeClr val="bg1"/>
                </a:solidFill>
              </a:rPr>
              <a:t>électriques</a:t>
            </a:r>
            <a:r>
              <a:rPr lang="en-US" sz="3200">
                <a:solidFill>
                  <a:schemeClr val="bg1"/>
                </a:solidFill>
              </a:rPr>
              <a:t>.</a:t>
            </a:r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16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C16E88-A498-8205-3656-7D7140382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Arial Black"/>
              </a:rPr>
              <a:t>V- Perspectives (1/2)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8C3A67-9F6A-BE55-186F-DCD02404E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/>
              <a:t>Ce </a:t>
            </a:r>
            <a:r>
              <a:rPr lang="en-US" sz="3600" err="1"/>
              <a:t>projet</a:t>
            </a:r>
            <a:r>
              <a:rPr lang="en-US" sz="3600"/>
              <a:t> </a:t>
            </a:r>
            <a:r>
              <a:rPr lang="en-US" sz="3600" err="1"/>
              <a:t>ouvre</a:t>
            </a:r>
            <a:r>
              <a:rPr lang="en-US" sz="3600"/>
              <a:t> la </a:t>
            </a:r>
            <a:r>
              <a:rPr lang="en-US" sz="3600" err="1"/>
              <a:t>voie</a:t>
            </a:r>
            <a:r>
              <a:rPr lang="en-US" sz="3600"/>
              <a:t> à </a:t>
            </a:r>
            <a:r>
              <a:rPr lang="en-US" sz="3600" err="1"/>
              <a:t>plusieurs</a:t>
            </a:r>
            <a:r>
              <a:rPr lang="en-US" sz="3600"/>
              <a:t> </a:t>
            </a:r>
            <a:r>
              <a:rPr lang="en-US" sz="3600" err="1"/>
              <a:t>améliorations</a:t>
            </a:r>
            <a:r>
              <a:rPr lang="en-US" sz="3600"/>
              <a:t> :  </a:t>
            </a:r>
            <a:r>
              <a:rPr lang="en-US" sz="3600" err="1"/>
              <a:t>L'intégration</a:t>
            </a:r>
            <a:r>
              <a:rPr lang="en-US" sz="3600"/>
              <a:t> de </a:t>
            </a:r>
            <a:r>
              <a:rPr lang="en-US" sz="3600" err="1"/>
              <a:t>capteurs</a:t>
            </a:r>
            <a:r>
              <a:rPr lang="en-US" sz="3600"/>
              <a:t> </a:t>
            </a:r>
            <a:r>
              <a:rPr lang="en-US" sz="3600" err="1"/>
              <a:t>supplémentaires</a:t>
            </a:r>
            <a:r>
              <a:rPr lang="en-US" sz="3600"/>
              <a:t> </a:t>
            </a:r>
            <a:r>
              <a:rPr lang="en-US" sz="3600" err="1"/>
              <a:t>pourrait</a:t>
            </a:r>
            <a:r>
              <a:rPr lang="en-US" sz="3600"/>
              <a:t> </a:t>
            </a:r>
            <a:r>
              <a:rPr lang="en-US" sz="3600" err="1"/>
              <a:t>permettre</a:t>
            </a:r>
            <a:r>
              <a:rPr lang="en-US" sz="3600"/>
              <a:t> </a:t>
            </a:r>
            <a:r>
              <a:rPr lang="en-US" sz="3600" err="1"/>
              <a:t>une</a:t>
            </a:r>
            <a:r>
              <a:rPr lang="en-US" sz="3600"/>
              <a:t> surveillance plus </a:t>
            </a:r>
            <a:r>
              <a:rPr lang="en-US" sz="3600" err="1"/>
              <a:t>complète</a:t>
            </a:r>
            <a:r>
              <a:rPr lang="en-US" sz="3600"/>
              <a:t> des conditions </a:t>
            </a:r>
            <a:r>
              <a:rPr lang="en-US" sz="3600" err="1"/>
              <a:t>environnementales</a:t>
            </a:r>
            <a:r>
              <a:rPr lang="en-US" sz="3600"/>
              <a:t>. </a:t>
            </a:r>
            <a:endParaRPr lang="en-US" sz="3600">
              <a:ea typeface="Calibri"/>
              <a:cs typeface="Calibri"/>
            </a:endParaRPr>
          </a:p>
          <a:p>
            <a:r>
              <a:rPr lang="en-US" sz="3600" err="1"/>
              <a:t>L'utilisation</a:t>
            </a:r>
            <a:r>
              <a:rPr lang="en-US" sz="3600"/>
              <a:t> </a:t>
            </a:r>
            <a:r>
              <a:rPr lang="en-US" sz="3600" err="1"/>
              <a:t>d'algorithmes</a:t>
            </a:r>
            <a:r>
              <a:rPr lang="en-US" sz="3600"/>
              <a:t> </a:t>
            </a:r>
            <a:r>
              <a:rPr lang="en-US" sz="3600" err="1"/>
              <a:t>d'apprentissage</a:t>
            </a:r>
            <a:r>
              <a:rPr lang="en-US" sz="3600"/>
              <a:t> </a:t>
            </a:r>
            <a:r>
              <a:rPr lang="en-US" sz="3600" err="1"/>
              <a:t>automatique</a:t>
            </a:r>
            <a:r>
              <a:rPr lang="en-US" sz="3600"/>
              <a:t> </a:t>
            </a:r>
            <a:r>
              <a:rPr lang="en-US" sz="3600" err="1"/>
              <a:t>pourrait</a:t>
            </a:r>
            <a:r>
              <a:rPr lang="en-US" sz="3600"/>
              <a:t> </a:t>
            </a:r>
            <a:r>
              <a:rPr lang="en-US" sz="3600" err="1"/>
              <a:t>améliorer</a:t>
            </a:r>
            <a:r>
              <a:rPr lang="en-US" sz="3600"/>
              <a:t> la </a:t>
            </a:r>
            <a:r>
              <a:rPr lang="en-US" sz="3600" err="1"/>
              <a:t>détection</a:t>
            </a:r>
            <a:r>
              <a:rPr lang="en-US" sz="3600"/>
              <a:t> de </a:t>
            </a:r>
            <a:r>
              <a:rPr lang="en-US" sz="3600" err="1"/>
              <a:t>défauts</a:t>
            </a:r>
            <a:r>
              <a:rPr lang="en-US" sz="3600"/>
              <a:t> et </a:t>
            </a:r>
            <a:r>
              <a:rPr lang="en-US" sz="3600" err="1"/>
              <a:t>prédire</a:t>
            </a:r>
            <a:r>
              <a:rPr lang="en-US" sz="3600"/>
              <a:t> les </a:t>
            </a:r>
            <a:r>
              <a:rPr lang="en-US" sz="3600" err="1"/>
              <a:t>pannes</a:t>
            </a:r>
            <a:r>
              <a:rPr lang="en-US" sz="3600"/>
              <a:t> </a:t>
            </a:r>
            <a:r>
              <a:rPr lang="en-US" sz="3600" err="1"/>
              <a:t>avant</a:t>
            </a:r>
            <a:r>
              <a:rPr lang="en-US" sz="3600"/>
              <a:t> </a:t>
            </a:r>
            <a:r>
              <a:rPr lang="en-US" sz="3600" err="1"/>
              <a:t>qu'elles</a:t>
            </a:r>
            <a:r>
              <a:rPr lang="en-US" sz="3600"/>
              <a:t> ne se </a:t>
            </a:r>
            <a:r>
              <a:rPr lang="en-US" sz="3600" err="1"/>
              <a:t>produisent</a:t>
            </a:r>
            <a:r>
              <a:rPr lang="en-US" sz="3600"/>
              <a:t>. </a:t>
            </a:r>
            <a:endParaRPr lang="en-US" sz="3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70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DC16E88-A498-8205-3656-7D7140382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Arial Black"/>
              </a:rPr>
              <a:t>V- Perspectives (2/2)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8C3A67-9F6A-BE55-186F-DCD02404E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20906" y="835257"/>
            <a:ext cx="5832893" cy="487497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3600" err="1"/>
              <a:t>Enfin</a:t>
            </a:r>
            <a:r>
              <a:rPr lang="en-US" sz="3600"/>
              <a:t>, le </a:t>
            </a:r>
            <a:r>
              <a:rPr lang="en-US" sz="3600" err="1"/>
              <a:t>développement</a:t>
            </a:r>
            <a:r>
              <a:rPr lang="en-US" sz="3600"/>
              <a:t> </a:t>
            </a:r>
            <a:r>
              <a:rPr lang="en-US" sz="3600" err="1"/>
              <a:t>d'une</a:t>
            </a:r>
            <a:r>
              <a:rPr lang="en-US" sz="3600"/>
              <a:t> interface </a:t>
            </a:r>
            <a:r>
              <a:rPr lang="en-US" sz="3600" err="1"/>
              <a:t>utilisateur</a:t>
            </a:r>
            <a:r>
              <a:rPr lang="en-US" sz="3600"/>
              <a:t> mobile </a:t>
            </a:r>
            <a:r>
              <a:rPr lang="en-US" sz="3600" err="1"/>
              <a:t>ou</a:t>
            </a:r>
            <a:r>
              <a:rPr lang="en-US" sz="3600"/>
              <a:t> web </a:t>
            </a:r>
            <a:r>
              <a:rPr lang="en-US" sz="3600" err="1"/>
              <a:t>permettrait</a:t>
            </a:r>
            <a:r>
              <a:rPr lang="en-US" sz="3600"/>
              <a:t> </a:t>
            </a:r>
            <a:r>
              <a:rPr lang="en-US" sz="3600" err="1"/>
              <a:t>une</a:t>
            </a:r>
            <a:r>
              <a:rPr lang="en-US" sz="3600"/>
              <a:t> gestion et </a:t>
            </a:r>
            <a:r>
              <a:rPr lang="en-US" sz="3600" err="1"/>
              <a:t>une</a:t>
            </a:r>
            <a:r>
              <a:rPr lang="en-US" sz="3600"/>
              <a:t> surveillance à distance plus </a:t>
            </a:r>
            <a:r>
              <a:rPr lang="en-US" sz="3600" err="1"/>
              <a:t>conviviales</a:t>
            </a:r>
            <a:r>
              <a:rPr lang="en-US" sz="3600"/>
              <a:t> et </a:t>
            </a:r>
            <a:r>
              <a:rPr lang="en-US" sz="3600" err="1"/>
              <a:t>efficaces</a:t>
            </a:r>
            <a:r>
              <a:rPr lang="en-US" sz="3600"/>
              <a:t> du </a:t>
            </a:r>
            <a:r>
              <a:rPr lang="en-US" sz="3600" err="1"/>
              <a:t>système</a:t>
            </a:r>
            <a:r>
              <a:rPr lang="en-US" sz="3600"/>
              <a:t>.</a:t>
            </a:r>
            <a:endParaRPr lang="fr-FR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02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1137E12-4334-3B98-0314-9077DADEB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16" y="739978"/>
            <a:ext cx="5334930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/>
              <a:t>MERCI POUR VOTRE ATTENTION!!!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A6AA4B6-5F52-D651-BEE8-F4C4E0699DA4}"/>
              </a:ext>
            </a:extLst>
          </p:cNvPr>
          <p:cNvSpPr txBox="1">
            <a:spLocks/>
          </p:cNvSpPr>
          <p:nvPr/>
        </p:nvSpPr>
        <p:spPr>
          <a:xfrm>
            <a:off x="6194715" y="3836197"/>
            <a:ext cx="5334931" cy="21892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</a:pPr>
            <a:r>
              <a:rPr lang="en-US" sz="3200" b="1">
                <a:latin typeface="+mn-lt"/>
                <a:ea typeface="+mn-ea"/>
                <a:cs typeface="+mn-cs"/>
              </a:rPr>
              <a:t>Vos questions et apports </a:t>
            </a:r>
            <a:r>
              <a:rPr lang="en-US" sz="3200" b="1" err="1">
                <a:latin typeface="+mn-lt"/>
                <a:ea typeface="+mn-ea"/>
                <a:cs typeface="+mn-cs"/>
              </a:rPr>
              <a:t>sont</a:t>
            </a:r>
            <a:r>
              <a:rPr lang="en-US" sz="3200" b="1">
                <a:latin typeface="+mn-lt"/>
                <a:ea typeface="+mn-ea"/>
                <a:cs typeface="+mn-cs"/>
              </a:rPr>
              <a:t> les </a:t>
            </a:r>
            <a:r>
              <a:rPr lang="en-US" sz="3200" b="1" err="1">
                <a:latin typeface="+mn-lt"/>
                <a:ea typeface="+mn-ea"/>
                <a:cs typeface="+mn-cs"/>
              </a:rPr>
              <a:t>bienvenus</a:t>
            </a:r>
            <a:endParaRPr lang="en-US" sz="3200" b="1" err="1">
              <a:latin typeface="+mn-lt"/>
              <a:ea typeface="Calibri"/>
              <a:cs typeface="Calibri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age 4" descr="Question Mark Why · Free image on Pixabay">
            <a:extLst>
              <a:ext uri="{FF2B5EF4-FFF2-40B4-BE49-F238E27FC236}">
                <a16:creationId xmlns:a16="http://schemas.microsoft.com/office/drawing/2014/main" id="{FFE80A68-4F7E-3776-24A1-6265B0389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84" r="6166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1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Carte de circuit">
            <a:extLst>
              <a:ext uri="{FF2B5EF4-FFF2-40B4-BE49-F238E27FC236}">
                <a16:creationId xmlns:a16="http://schemas.microsoft.com/office/drawing/2014/main" id="{FFC9F5BA-E0F9-7C2B-E064-D18FDD230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B85225-2EE0-3EFD-22DC-DAB32434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969" y="163842"/>
            <a:ext cx="4972377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Arial Black"/>
              </a:rPr>
              <a:t>Introduction (1/2)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9DE69C-7DE9-E040-F2A9-3539EFA3BDA8}"/>
              </a:ext>
            </a:extLst>
          </p:cNvPr>
          <p:cNvSpPr txBox="1"/>
          <p:nvPr/>
        </p:nvSpPr>
        <p:spPr>
          <a:xfrm>
            <a:off x="6668969" y="1715334"/>
            <a:ext cx="4785471" cy="44616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000" b="1"/>
              <a:t>Ce </a:t>
            </a:r>
            <a:r>
              <a:rPr lang="en-US" sz="2000" b="1" err="1"/>
              <a:t>projet</a:t>
            </a:r>
            <a:r>
              <a:rPr lang="en-US" sz="2000" b="1"/>
              <a:t> </a:t>
            </a:r>
            <a:r>
              <a:rPr lang="en-US" sz="2000" b="1" err="1"/>
              <a:t>s'inscrit</a:t>
            </a:r>
            <a:r>
              <a:rPr lang="en-US" sz="2000" b="1"/>
              <a:t> dans le </a:t>
            </a:r>
            <a:r>
              <a:rPr lang="en-US" sz="2000" b="1" err="1"/>
              <a:t>contexte</a:t>
            </a:r>
            <a:r>
              <a:rPr lang="en-US" sz="2000" b="1"/>
              <a:t> de </a:t>
            </a:r>
            <a:endParaRPr lang="en-US" sz="2000" b="1">
              <a:ea typeface="Calibri"/>
              <a:cs typeface="Calibri"/>
            </a:endParaRPr>
          </a:p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000" b="1" err="1"/>
              <a:t>L'importance</a:t>
            </a:r>
            <a:r>
              <a:rPr lang="en-US" sz="2000" b="1"/>
              <a:t> de la </a:t>
            </a:r>
            <a:r>
              <a:rPr lang="en-US" sz="2000" b="1" err="1"/>
              <a:t>détection</a:t>
            </a:r>
            <a:r>
              <a:rPr lang="en-US" sz="2000" b="1"/>
              <a:t> des </a:t>
            </a:r>
            <a:r>
              <a:rPr lang="en-US" sz="2000" b="1" err="1"/>
              <a:t>défauts</a:t>
            </a:r>
            <a:r>
              <a:rPr lang="en-US" sz="2000" b="1"/>
              <a:t> dans les </a:t>
            </a:r>
            <a:r>
              <a:rPr lang="en-US" sz="2000" b="1" err="1"/>
              <a:t>systèmes</a:t>
            </a:r>
            <a:r>
              <a:rPr lang="en-US" sz="2000" b="1"/>
              <a:t> </a:t>
            </a:r>
            <a:r>
              <a:rPr lang="en-US" sz="2000" b="1" err="1"/>
              <a:t>électroniques</a:t>
            </a:r>
            <a:r>
              <a:rPr lang="en-US" sz="2000" b="1"/>
              <a:t> et </a:t>
            </a:r>
            <a:r>
              <a:rPr lang="en-US" sz="2000" b="1" err="1"/>
              <a:t>mécanique</a:t>
            </a:r>
            <a:r>
              <a:rPr lang="en-US" sz="2000" b="1"/>
              <a:t>  </a:t>
            </a:r>
            <a:r>
              <a:rPr lang="en-US" sz="2000" b="1" err="1"/>
              <a:t>dont</a:t>
            </a:r>
            <a:r>
              <a:rPr lang="en-US" sz="2000" b="1"/>
              <a:t> la </a:t>
            </a:r>
            <a:r>
              <a:rPr lang="en-US" sz="2000" b="1" err="1"/>
              <a:t>température</a:t>
            </a:r>
            <a:r>
              <a:rPr lang="en-US" sz="2000" b="1"/>
              <a:t> </a:t>
            </a:r>
            <a:r>
              <a:rPr lang="en-US" sz="2000" b="1" err="1"/>
              <a:t>est</a:t>
            </a:r>
            <a:r>
              <a:rPr lang="en-US" sz="2000" b="1"/>
              <a:t> </a:t>
            </a:r>
            <a:r>
              <a:rPr lang="en-US" sz="2000" b="1" err="1"/>
              <a:t>l'un</a:t>
            </a:r>
            <a:r>
              <a:rPr lang="en-US" sz="2000" b="1"/>
              <a:t> des </a:t>
            </a:r>
            <a:r>
              <a:rPr lang="en-US" sz="2000" b="1" err="1"/>
              <a:t>facteurs</a:t>
            </a:r>
            <a:r>
              <a:rPr lang="en-US" sz="2000" b="1"/>
              <a:t> les plus </a:t>
            </a:r>
            <a:r>
              <a:rPr lang="en-US" sz="2000" b="1" err="1"/>
              <a:t>importants</a:t>
            </a:r>
            <a:r>
              <a:rPr lang="en-US" sz="2000" b="1"/>
              <a:t> dans </a:t>
            </a:r>
            <a:r>
              <a:rPr lang="en-US" sz="2000" b="1" err="1"/>
              <a:t>leur</a:t>
            </a:r>
            <a:r>
              <a:rPr lang="en-US" sz="2000" b="1"/>
              <a:t> </a:t>
            </a:r>
            <a:r>
              <a:rPr lang="en-US" sz="2000" b="1" err="1"/>
              <a:t>fonctionnement</a:t>
            </a:r>
            <a:r>
              <a:rPr lang="en-US" sz="2000" b="1"/>
              <a:t> </a:t>
            </a:r>
            <a:endParaRPr lang="en-US" sz="20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8767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Carte de circuit">
            <a:extLst>
              <a:ext uri="{FF2B5EF4-FFF2-40B4-BE49-F238E27FC236}">
                <a16:creationId xmlns:a16="http://schemas.microsoft.com/office/drawing/2014/main" id="{FFC9F5BA-E0F9-7C2B-E064-D18FDD230A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B85225-2EE0-3EFD-22DC-DAB32434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969" y="163842"/>
            <a:ext cx="4972377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>
                <a:latin typeface="Arial Black"/>
              </a:rPr>
              <a:t>Introduction (2/2)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F9DE69C-7DE9-E040-F2A9-3539EFA3BDA8}"/>
              </a:ext>
            </a:extLst>
          </p:cNvPr>
          <p:cNvSpPr txBox="1"/>
          <p:nvPr/>
        </p:nvSpPr>
        <p:spPr>
          <a:xfrm>
            <a:off x="6668969" y="1715334"/>
            <a:ext cx="4785471" cy="44616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2000" b="1">
                <a:ea typeface="Calibri"/>
                <a:cs typeface="Calibri"/>
              </a:rPr>
              <a:t>Il </a:t>
            </a:r>
            <a:r>
              <a:rPr lang="en-US" sz="2000" b="1" err="1">
                <a:ea typeface="Calibri"/>
                <a:cs typeface="Calibri"/>
              </a:rPr>
              <a:t>consiste</a:t>
            </a:r>
            <a:r>
              <a:rPr lang="en-US" sz="2000" b="1">
                <a:ea typeface="Calibri"/>
                <a:cs typeface="Calibri"/>
              </a:rPr>
              <a:t> </a:t>
            </a:r>
            <a:r>
              <a:rPr lang="en-US" sz="2000" b="1" err="1">
                <a:ea typeface="Calibri"/>
                <a:cs typeface="Calibri"/>
              </a:rPr>
              <a:t>en</a:t>
            </a:r>
            <a:r>
              <a:rPr lang="en-US" sz="2000" b="1">
                <a:ea typeface="Calibri"/>
                <a:cs typeface="Calibri"/>
              </a:rPr>
              <a:t> la conception et la </a:t>
            </a:r>
            <a:r>
              <a:rPr lang="en-US" sz="2000" b="1" err="1">
                <a:ea typeface="Calibri"/>
                <a:cs typeface="Calibri"/>
              </a:rPr>
              <a:t>réalisation</a:t>
            </a:r>
            <a:r>
              <a:rPr lang="en-US" sz="2000" b="1">
                <a:ea typeface="Calibri"/>
                <a:cs typeface="Calibri"/>
              </a:rPr>
              <a:t> d'un </a:t>
            </a:r>
            <a:r>
              <a:rPr lang="en-US" sz="2000" b="1" err="1">
                <a:ea typeface="Calibri"/>
                <a:cs typeface="Calibri"/>
              </a:rPr>
              <a:t>système</a:t>
            </a:r>
            <a:r>
              <a:rPr lang="en-US" sz="2000" b="1">
                <a:ea typeface="Calibri"/>
                <a:cs typeface="Calibri"/>
              </a:rPr>
              <a:t> </a:t>
            </a:r>
            <a:r>
              <a:rPr lang="en-US" sz="2000" b="1" err="1">
                <a:ea typeface="Calibri"/>
                <a:cs typeface="Calibri"/>
              </a:rPr>
              <a:t>d'acquisition</a:t>
            </a:r>
            <a:r>
              <a:rPr lang="en-US" sz="2000" b="1">
                <a:ea typeface="Calibri"/>
                <a:cs typeface="Calibri"/>
              </a:rPr>
              <a:t>, </a:t>
            </a:r>
            <a:r>
              <a:rPr lang="en-US" sz="2000" b="1" err="1">
                <a:ea typeface="Calibri"/>
                <a:cs typeface="Calibri"/>
              </a:rPr>
              <a:t>d'analyse</a:t>
            </a:r>
            <a:r>
              <a:rPr lang="en-US" sz="2000" b="1">
                <a:ea typeface="Calibri"/>
                <a:cs typeface="Calibri"/>
              </a:rPr>
              <a:t>, de </a:t>
            </a:r>
            <a:r>
              <a:rPr lang="en-US" sz="2000" b="1" err="1">
                <a:ea typeface="Calibri"/>
                <a:cs typeface="Calibri"/>
              </a:rPr>
              <a:t>traitement</a:t>
            </a:r>
            <a:r>
              <a:rPr lang="en-US" sz="2000" b="1">
                <a:ea typeface="Calibri"/>
                <a:cs typeface="Calibri"/>
              </a:rPr>
              <a:t> de données et de </a:t>
            </a:r>
            <a:r>
              <a:rPr lang="en-US" sz="2000" b="1" err="1">
                <a:ea typeface="Calibri"/>
                <a:cs typeface="Calibri"/>
              </a:rPr>
              <a:t>détection</a:t>
            </a:r>
            <a:r>
              <a:rPr lang="en-US" sz="2000" b="1">
                <a:ea typeface="Calibri"/>
                <a:cs typeface="Calibri"/>
              </a:rPr>
              <a:t> de </a:t>
            </a:r>
            <a:r>
              <a:rPr lang="en-US" sz="2000" b="1" err="1">
                <a:ea typeface="Calibri"/>
                <a:cs typeface="Calibri"/>
              </a:rPr>
              <a:t>défauts</a:t>
            </a:r>
            <a:r>
              <a:rPr lang="en-US" sz="2000" b="1">
                <a:ea typeface="Calibri"/>
                <a:cs typeface="Calibri"/>
              </a:rPr>
              <a:t> </a:t>
            </a:r>
            <a:r>
              <a:rPr lang="en-US" sz="2000" b="1" err="1">
                <a:ea typeface="Calibri"/>
                <a:cs typeface="Calibri"/>
              </a:rPr>
              <a:t>utilisant</a:t>
            </a:r>
            <a:r>
              <a:rPr lang="en-US" sz="2000" b="1">
                <a:ea typeface="Calibri"/>
                <a:cs typeface="Calibri"/>
              </a:rPr>
              <a:t> l'ESP32, et un </a:t>
            </a:r>
            <a:r>
              <a:rPr lang="en-US" sz="2000" b="1" err="1">
                <a:ea typeface="Calibri"/>
                <a:cs typeface="Calibri"/>
              </a:rPr>
              <a:t>capteur</a:t>
            </a:r>
            <a:r>
              <a:rPr lang="en-US" sz="2000" b="1">
                <a:ea typeface="Calibri"/>
                <a:cs typeface="Calibri"/>
              </a:rPr>
              <a:t> de </a:t>
            </a:r>
            <a:r>
              <a:rPr lang="en-US" sz="2000" b="1" err="1">
                <a:ea typeface="Calibri"/>
                <a:cs typeface="Calibri"/>
              </a:rPr>
              <a:t>température</a:t>
            </a:r>
            <a:r>
              <a:rPr lang="en-US" sz="2000" b="1">
                <a:ea typeface="Calibri"/>
                <a:cs typeface="Calibri"/>
              </a:rPr>
              <a:t> et </a:t>
            </a:r>
            <a:r>
              <a:rPr lang="en-US" sz="2000" b="1" err="1">
                <a:ea typeface="Calibri"/>
                <a:cs typeface="Calibri"/>
              </a:rPr>
              <a:t>d'humidité</a:t>
            </a:r>
            <a:r>
              <a:rPr lang="en-US" sz="2000" b="1">
                <a:ea typeface="Calibri"/>
                <a:cs typeface="Calibri"/>
              </a:rPr>
              <a:t> (DHT11)</a:t>
            </a:r>
          </a:p>
        </p:txBody>
      </p:sp>
    </p:spTree>
    <p:extLst>
      <p:ext uri="{BB962C8B-B14F-4D97-AF65-F5344CB8AC3E}">
        <p14:creationId xmlns:p14="http://schemas.microsoft.com/office/powerpoint/2010/main" val="168111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Processeur avec des nombres binaires et un plan d'aménagement">
            <a:extLst>
              <a:ext uri="{FF2B5EF4-FFF2-40B4-BE49-F238E27FC236}">
                <a16:creationId xmlns:a16="http://schemas.microsoft.com/office/drawing/2014/main" id="{6F18EAAC-7591-F1EA-EE13-F82CC8089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3" t="9091" r="3338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30F598-069D-0E91-7260-1631CCCF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bg1"/>
                </a:solidFill>
              </a:rPr>
              <a:t>II- Conception et Architecture du système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4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Processeur avec des nombres binaires et un plan d'aménagement">
            <a:extLst>
              <a:ext uri="{FF2B5EF4-FFF2-40B4-BE49-F238E27FC236}">
                <a16:creationId xmlns:a16="http://schemas.microsoft.com/office/drawing/2014/main" id="{6F18EAAC-7591-F1EA-EE13-F82CC8089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2" t="9091" r="248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130F598-069D-0E91-7260-1631CCCF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2" y="274099"/>
            <a:ext cx="7071359" cy="1680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>
              <a:buFont typeface="Wingdings"/>
              <a:buChar char="v"/>
            </a:pPr>
            <a:r>
              <a:rPr lang="en-US" sz="4800">
                <a:solidFill>
                  <a:schemeClr val="bg1"/>
                </a:solidFill>
                <a:ea typeface="Calibri Light"/>
                <a:cs typeface="Calibri Light"/>
              </a:rPr>
              <a:t>Architecture composants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CFE461-4DD5-2B9A-392A-9427CCF62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037" y="1954320"/>
            <a:ext cx="3635171" cy="4601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solidFill>
                  <a:schemeClr val="bg1"/>
                </a:solidFill>
              </a:rPr>
              <a:t> ESP32</a:t>
            </a:r>
            <a:endParaRPr lang="en-US" sz="20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r>
              <a:rPr lang="en-US" sz="2000" err="1">
                <a:solidFill>
                  <a:schemeClr val="bg1"/>
                </a:solidFill>
              </a:rPr>
              <a:t>Capteur</a:t>
            </a:r>
            <a:r>
              <a:rPr lang="en-US" sz="2000">
                <a:solidFill>
                  <a:schemeClr val="bg1"/>
                </a:solidFill>
              </a:rPr>
              <a:t> DHT11 </a:t>
            </a:r>
            <a:endParaRPr lang="fr-FR" sz="20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r>
              <a:rPr lang="en-US" sz="2000" err="1">
                <a:solidFill>
                  <a:schemeClr val="bg1"/>
                </a:solidFill>
              </a:rPr>
              <a:t>Écran</a:t>
            </a:r>
            <a:r>
              <a:rPr lang="en-US" sz="2000">
                <a:solidFill>
                  <a:schemeClr val="bg1"/>
                </a:solidFill>
              </a:rPr>
              <a:t> LCD</a:t>
            </a:r>
            <a:endParaRPr lang="en-US" sz="20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chemeClr val="bg1"/>
                </a:solidFill>
              </a:rPr>
              <a:t>LEDs</a:t>
            </a:r>
          </a:p>
          <a:p>
            <a:pPr>
              <a:lnSpc>
                <a:spcPct val="200000"/>
              </a:lnSpc>
            </a:pPr>
            <a:r>
              <a:rPr lang="en-US" sz="2000" err="1">
                <a:solidFill>
                  <a:schemeClr val="bg1"/>
                </a:solidFill>
              </a:rPr>
              <a:t>Interrupteurs</a:t>
            </a:r>
            <a:endParaRPr lang="en-US" sz="2000" err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200000"/>
              </a:lnSpc>
            </a:pPr>
            <a:r>
              <a:rPr lang="en-US" sz="2000">
                <a:solidFill>
                  <a:schemeClr val="bg1"/>
                </a:solidFill>
              </a:rPr>
              <a:t>Breadboard</a:t>
            </a:r>
            <a:endParaRPr lang="fr-FR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6850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Appareils électroniques, Composant électronique, Composant de circuit, Composant de circuit passif&#10;&#10;Description générée automatiquement">
            <a:extLst>
              <a:ext uri="{FF2B5EF4-FFF2-40B4-BE49-F238E27FC236}">
                <a16:creationId xmlns:a16="http://schemas.microsoft.com/office/drawing/2014/main" id="{664F60F1-D978-0438-54E9-0D1F563D9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69" t="4953" r="1513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9370B88-B6AF-FFA9-0600-70BF93E7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64" y="777305"/>
            <a:ext cx="3994606" cy="11194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ESP32 (1/2)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404E5-F879-55D9-7BB0-1D07307BC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262" y="2198733"/>
            <a:ext cx="3994605" cy="3796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b="1" err="1">
                <a:solidFill>
                  <a:schemeClr val="bg1"/>
                </a:solidFill>
                <a:ea typeface="Calibri"/>
                <a:cs typeface="Calibri"/>
              </a:rPr>
              <a:t>Rôle</a:t>
            </a:r>
            <a:r>
              <a:rPr lang="en-US" sz="2000" b="1">
                <a:solidFill>
                  <a:schemeClr val="bg1"/>
                </a:solidFill>
                <a:ea typeface="Calibri"/>
                <a:cs typeface="Calibri"/>
              </a:rPr>
              <a:t> :  </a:t>
            </a:r>
            <a:endParaRPr lang="fr-FR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microcontroleur</a:t>
            </a: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 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utilisé</a:t>
            </a: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 pour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l'acquisition</a:t>
            </a: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, le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traitement</a:t>
            </a: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 et la transmission de données  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en</a:t>
            </a: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 provenance  du DHT11.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25738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Appareils électroniques, Composant électronique, Composant de circuit, Composant de circuit passif&#10;&#10;Description générée automatiquement">
            <a:extLst>
              <a:ext uri="{FF2B5EF4-FFF2-40B4-BE49-F238E27FC236}">
                <a16:creationId xmlns:a16="http://schemas.microsoft.com/office/drawing/2014/main" id="{664F60F1-D978-0438-54E9-0D1F563D9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669" t="4953" r="15138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9370B88-B6AF-FFA9-0600-70BF93E75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64" y="777305"/>
            <a:ext cx="3994606" cy="11194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ESP32 (2/2)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7404E5-F879-55D9-7BB0-1D07307BC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262" y="1896809"/>
            <a:ext cx="5820529" cy="3796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2000" b="1" err="1">
                <a:solidFill>
                  <a:schemeClr val="bg1"/>
                </a:solidFill>
                <a:ea typeface="Calibri"/>
                <a:cs typeface="Calibri"/>
              </a:rPr>
              <a:t>Caractéristiques</a:t>
            </a:r>
            <a:r>
              <a:rPr lang="en-US" sz="2000" b="1">
                <a:solidFill>
                  <a:schemeClr val="bg1"/>
                </a:solidFill>
                <a:ea typeface="Calibri"/>
                <a:cs typeface="Calibri"/>
              </a:rPr>
              <a:t> :  </a:t>
            </a:r>
            <a:endParaRPr lang="fr-FR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  <a:p>
            <a:pPr marL="342900" indent="-342900">
              <a:lnSpc>
                <a:spcPct val="200000"/>
              </a:lnSpc>
            </a:pP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Connectivité</a:t>
            </a: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wifi</a:t>
            </a:r>
            <a:r>
              <a:rPr lang="en-US" sz="2000">
                <a:solidFill>
                  <a:schemeClr val="bg1"/>
                </a:solidFill>
                <a:ea typeface="Calibri"/>
                <a:cs typeface="Calibri"/>
              </a:rPr>
              <a:t> et </a:t>
            </a:r>
            <a:r>
              <a:rPr lang="en-US" sz="2000" err="1">
                <a:solidFill>
                  <a:schemeClr val="bg1"/>
                </a:solidFill>
                <a:ea typeface="Calibri"/>
                <a:cs typeface="Calibri"/>
              </a:rPr>
              <a:t>bluetooth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lnSpc>
                <a:spcPct val="200000"/>
              </a:lnSpc>
            </a:pP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Processeur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double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cœur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cadencé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000" err="1">
                <a:solidFill>
                  <a:schemeClr val="bg1"/>
                </a:solidFill>
                <a:ea typeface="+mn-lt"/>
                <a:cs typeface="+mn-lt"/>
              </a:rPr>
              <a:t>jusqu'à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240 MHz</a:t>
            </a:r>
          </a:p>
          <a:p>
            <a:pPr marL="342900" indent="-342900">
              <a:lnSpc>
                <a:spcPct val="200000"/>
              </a:lnSpc>
            </a:pPr>
            <a:r>
              <a:rPr lang="en-US" sz="2000" b="1" err="1">
                <a:solidFill>
                  <a:schemeClr val="bg1"/>
                </a:solidFill>
                <a:ea typeface="+mn-lt"/>
                <a:cs typeface="+mn-lt"/>
              </a:rPr>
              <a:t>Température</a:t>
            </a: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000" b="1" err="1">
                <a:solidFill>
                  <a:schemeClr val="bg1"/>
                </a:solidFill>
                <a:ea typeface="+mn-lt"/>
                <a:cs typeface="+mn-lt"/>
              </a:rPr>
              <a:t>fonctionnement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: -40°C à +85°C.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>
              <a:lnSpc>
                <a:spcPct val="200000"/>
              </a:lnSpc>
            </a:pP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Tension </a:t>
            </a:r>
            <a:r>
              <a:rPr lang="en-US" sz="2000" b="1" err="1">
                <a:solidFill>
                  <a:schemeClr val="bg1"/>
                </a:solidFill>
                <a:ea typeface="+mn-lt"/>
                <a:cs typeface="+mn-lt"/>
              </a:rPr>
              <a:t>d'alimentation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</a:rPr>
              <a:t> : 2,2V à 3,6V</a:t>
            </a: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6611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920C2B-80BE-DC9C-D300-2BDCF2EF3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DHT11</a:t>
            </a:r>
          </a:p>
        </p:txBody>
      </p:sp>
      <p:pic>
        <p:nvPicPr>
          <p:cNvPr id="4" name="Image 3" descr="Une image contenant Ingénierie électronique, Appareils électroniques, Composant de circuit, Composant électronique&#10;&#10;Description générée automatiquement">
            <a:extLst>
              <a:ext uri="{FF2B5EF4-FFF2-40B4-BE49-F238E27FC236}">
                <a16:creationId xmlns:a16="http://schemas.microsoft.com/office/drawing/2014/main" id="{04FB28B2-F7CB-0991-68F1-C7F22EEA6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058" r="24692"/>
          <a:stretch/>
        </p:blipFill>
        <p:spPr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pic>
        <p:nvPicPr>
          <p:cNvPr id="7" name="Image 6" descr="Arrière-plan abstrait d’un nœud et d’un maillage">
            <a:extLst>
              <a:ext uri="{FF2B5EF4-FFF2-40B4-BE49-F238E27FC236}">
                <a16:creationId xmlns:a16="http://schemas.microsoft.com/office/drawing/2014/main" id="{1D1F659C-E3C7-82BC-2605-EF87982C62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2" r="32110" b="3"/>
          <a:stretch/>
        </p:blipFill>
        <p:spPr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</p:spPr>
      </p:pic>
      <p:sp>
        <p:nvSpPr>
          <p:cNvPr id="66" name="Espace réservé du texte 2">
            <a:extLst>
              <a:ext uri="{FF2B5EF4-FFF2-40B4-BE49-F238E27FC236}">
                <a16:creationId xmlns:a16="http://schemas.microsoft.com/office/drawing/2014/main" id="{6A13F6E4-19CF-2F8A-15BC-633C67EA4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84542" y="1716646"/>
            <a:ext cx="7363990" cy="435133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b="1" err="1"/>
              <a:t>Rôle</a:t>
            </a:r>
            <a:r>
              <a:rPr lang="en-US" b="1"/>
              <a:t> :  </a:t>
            </a:r>
            <a:endParaRPr lang="en-US">
              <a:cs typeface="Calibri" panose="020F0502020204030204"/>
            </a:endParaRPr>
          </a:p>
          <a:p>
            <a:pPr marL="0"/>
            <a:r>
              <a:rPr lang="en-US" err="1"/>
              <a:t>Mesure</a:t>
            </a:r>
            <a:r>
              <a:rPr lang="en-US"/>
              <a:t> de la </a:t>
            </a:r>
            <a:r>
              <a:rPr lang="en-US" err="1"/>
              <a:t>température</a:t>
            </a:r>
            <a:r>
              <a:rPr lang="en-US"/>
              <a:t> et de </a:t>
            </a:r>
            <a:r>
              <a:rPr lang="en-US" err="1"/>
              <a:t>l'humidité</a:t>
            </a:r>
            <a:r>
              <a:rPr lang="en-US"/>
              <a:t> dans les </a:t>
            </a:r>
            <a:r>
              <a:rPr lang="en-US" err="1"/>
              <a:t>environnements</a:t>
            </a:r>
            <a:r>
              <a:rPr lang="en-US"/>
              <a:t> domestiques et </a:t>
            </a:r>
            <a:r>
              <a:rPr lang="en-US" err="1"/>
              <a:t>industriels</a:t>
            </a:r>
            <a:r>
              <a:rPr lang="en-US"/>
              <a:t>.</a:t>
            </a: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 err="1"/>
              <a:t>Caractéristiques</a:t>
            </a:r>
            <a:r>
              <a:rPr lang="en-US" b="1"/>
              <a:t> :  </a:t>
            </a:r>
            <a:endParaRPr lang="en-US">
              <a:cs typeface="Calibri" panose="020F0502020204030204"/>
            </a:endParaRPr>
          </a:p>
          <a:p>
            <a:pPr marL="0"/>
            <a:r>
              <a:rPr lang="en-US"/>
              <a:t>Tension </a:t>
            </a:r>
            <a:r>
              <a:rPr lang="en-US" err="1"/>
              <a:t>d'alimentation</a:t>
            </a:r>
            <a:r>
              <a:rPr lang="en-US"/>
              <a:t> : 3.3V à 5.5V,</a:t>
            </a:r>
            <a:endParaRPr lang="en-US">
              <a:cs typeface="Calibri"/>
            </a:endParaRPr>
          </a:p>
          <a:p>
            <a:pPr marL="0"/>
            <a:r>
              <a:rPr lang="en-US"/>
              <a:t>Temps de </a:t>
            </a:r>
            <a:r>
              <a:rPr lang="en-US" err="1"/>
              <a:t>réponse</a:t>
            </a:r>
            <a:r>
              <a:rPr lang="en-US"/>
              <a:t> : 2 </a:t>
            </a:r>
            <a:r>
              <a:rPr lang="en-US" err="1"/>
              <a:t>secondes</a:t>
            </a:r>
            <a:r>
              <a:rPr lang="en-US"/>
              <a:t>,</a:t>
            </a:r>
            <a:endParaRPr lang="en-US">
              <a:cs typeface="Calibri"/>
            </a:endParaRPr>
          </a:p>
          <a:p>
            <a:pPr marL="0"/>
            <a:r>
              <a:rPr lang="en-US"/>
              <a:t>Plage de </a:t>
            </a:r>
            <a:r>
              <a:rPr lang="en-US" err="1"/>
              <a:t>mesure</a:t>
            </a:r>
            <a:r>
              <a:rPr lang="en-US"/>
              <a:t>  </a:t>
            </a:r>
            <a:r>
              <a:rPr lang="en-US" err="1"/>
              <a:t>d'humidité</a:t>
            </a:r>
            <a:r>
              <a:rPr lang="en-US"/>
              <a:t> : 20 à 90%  relative,</a:t>
            </a:r>
            <a:endParaRPr lang="en-US">
              <a:cs typeface="Calibri"/>
            </a:endParaRPr>
          </a:p>
          <a:p>
            <a:pPr marL="0"/>
            <a:r>
              <a:rPr lang="en-US"/>
              <a:t>Plage de </a:t>
            </a:r>
            <a:r>
              <a:rPr lang="en-US" err="1"/>
              <a:t>mesure</a:t>
            </a:r>
            <a:r>
              <a:rPr lang="en-US"/>
              <a:t> de </a:t>
            </a:r>
            <a:r>
              <a:rPr lang="en-US" err="1"/>
              <a:t>température</a:t>
            </a:r>
            <a:r>
              <a:rPr lang="en-US"/>
              <a:t> : 0 à 50°C.</a:t>
            </a:r>
            <a:endParaRPr lang="en-US">
              <a:cs typeface="Calibri"/>
            </a:endParaRPr>
          </a:p>
          <a:p>
            <a:pPr mar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446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734</Words>
  <Application>Microsoft Office PowerPoint</Application>
  <PresentationFormat>Grand écran</PresentationFormat>
  <Paragraphs>76</Paragraphs>
  <Slides>27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Wingdings</vt:lpstr>
      <vt:lpstr>Thème Office</vt:lpstr>
      <vt:lpstr>Étude d'un Système d'Acquisition, d'Analyse de Signaux et de Détection de Défauts</vt:lpstr>
      <vt:lpstr>I- Introduction </vt:lpstr>
      <vt:lpstr>Introduction (1/2)</vt:lpstr>
      <vt:lpstr>Introduction (2/2)</vt:lpstr>
      <vt:lpstr>II- Conception et Architecture du système</vt:lpstr>
      <vt:lpstr>Architecture composants</vt:lpstr>
      <vt:lpstr>ESP32 (1/2)</vt:lpstr>
      <vt:lpstr>ESP32 (2/2)</vt:lpstr>
      <vt:lpstr>DHT11</vt:lpstr>
      <vt:lpstr>Écran LCD</vt:lpstr>
      <vt:lpstr>LEDs utilisés pour signaler l'état de fonctionnement du système </vt:lpstr>
      <vt:lpstr>Fan et buzzer</vt:lpstr>
      <vt:lpstr>Breadboard</vt:lpstr>
      <vt:lpstr>Relais</vt:lpstr>
      <vt:lpstr>Architecture logiciel</vt:lpstr>
      <vt:lpstr>Schéma de  montage du système d'acquisition</vt:lpstr>
      <vt:lpstr>III- Acquisition et traitement des données </vt:lpstr>
      <vt:lpstr>Acquisition des données(1/2)</vt:lpstr>
      <vt:lpstr>Acquisition des données(2/3)</vt:lpstr>
      <vt:lpstr>Analyse, Traitement et Détection de défauts (1/2)</vt:lpstr>
      <vt:lpstr>Analyse, Traitement et Détection de défauts (2/2)</vt:lpstr>
      <vt:lpstr>V- Résultats pratique </vt:lpstr>
      <vt:lpstr>Présentation PowerPoint</vt:lpstr>
      <vt:lpstr>IV- Conclusion</vt:lpstr>
      <vt:lpstr>V- Perspectives (1/2)</vt:lpstr>
      <vt:lpstr>V- Perspectives (2/2)</vt:lpstr>
      <vt:lpstr>MERCI POUR VOTRE ATTENTION!!!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Étude d'un Système d'Acquisition, d'Analyse de Signaux et de Détection de Défauts</dc:title>
  <dc:creator>Gbati Patrice N'WOUI</dc:creator>
  <cp:lastModifiedBy>Gbati Patrice N'WOUI</cp:lastModifiedBy>
  <cp:revision>3</cp:revision>
  <dcterms:created xsi:type="dcterms:W3CDTF">2024-06-19T14:45:30Z</dcterms:created>
  <dcterms:modified xsi:type="dcterms:W3CDTF">2024-09-20T09:19:32Z</dcterms:modified>
</cp:coreProperties>
</file>